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1"/>
  </p:notesMasterIdLst>
  <p:sldIdLst>
    <p:sldId id="305" r:id="rId5"/>
    <p:sldId id="434" r:id="rId6"/>
    <p:sldId id="502" r:id="rId7"/>
    <p:sldId id="503" r:id="rId8"/>
    <p:sldId id="504" r:id="rId9"/>
    <p:sldId id="496" r:id="rId10"/>
    <p:sldId id="481" r:id="rId11"/>
    <p:sldId id="505" r:id="rId12"/>
    <p:sldId id="491" r:id="rId13"/>
    <p:sldId id="499" r:id="rId14"/>
    <p:sldId id="489" r:id="rId15"/>
    <p:sldId id="468" r:id="rId16"/>
    <p:sldId id="475" r:id="rId17"/>
    <p:sldId id="497" r:id="rId18"/>
    <p:sldId id="498" r:id="rId19"/>
    <p:sldId id="500" r:id="rId20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eyur  Dave" initials="KD" lastIdx="5" clrIdx="0"/>
  <p:cmAuthor id="1" name="Meril  Sakaria" initials="MS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1A3"/>
    <a:srgbClr val="FABA86"/>
    <a:srgbClr val="FAB882"/>
    <a:srgbClr val="37B6E9"/>
    <a:srgbClr val="FBC293"/>
    <a:srgbClr val="F9AD6F"/>
    <a:srgbClr val="A2D4E2"/>
    <a:srgbClr val="7CC3D6"/>
    <a:srgbClr val="ACC777"/>
    <a:srgbClr val="BCD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20809" autoAdjust="0"/>
    <p:restoredTop sz="94494" autoAdjust="0"/>
  </p:normalViewPr>
  <p:slideViewPr>
    <p:cSldViewPr>
      <p:cViewPr varScale="1">
        <p:scale>
          <a:sx n="65" d="100"/>
          <a:sy n="65" d="100"/>
        </p:scale>
        <p:origin x="102" y="378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3408"/>
    </p:cViewPr>
  </p:sorterViewPr>
  <p:notesViewPr>
    <p:cSldViewPr>
      <p:cViewPr varScale="1">
        <p:scale>
          <a:sx n="53" d="100"/>
          <a:sy n="53" d="100"/>
        </p:scale>
        <p:origin x="-2868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649190909637669"/>
          <c:y val="0.21609702857609414"/>
          <c:w val="0.72605634738695635"/>
          <c:h val="0.46301581669973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Shoppers Drug Mart</c:v>
                </c:pt>
              </c:strCache>
            </c:strRef>
          </c:tx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Pharmacy Features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Walgreens</c:v>
                </c:pt>
              </c:strCache>
            </c:strRef>
          </c:tx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Pharmacy Features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CVS</c:v>
                </c:pt>
              </c:strCache>
            </c:strRef>
          </c:tx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Pharmacy Features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Rite Aid</c:v>
                </c:pt>
              </c:strCache>
            </c:strRef>
          </c:tx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Pharmacy Features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61248040"/>
        <c:axId val="161248432"/>
      </c:barChart>
      <c:catAx>
        <c:axId val="161248040"/>
        <c:scaling>
          <c:orientation val="minMax"/>
        </c:scaling>
        <c:delete val="1"/>
        <c:axPos val="b"/>
        <c:numFmt formatCode="General" sourceLinked="0"/>
        <c:majorTickMark val="none"/>
        <c:minorTickMark val="none"/>
        <c:tickLblPos val="nextTo"/>
        <c:crossAx val="161248432"/>
        <c:crosses val="autoZero"/>
        <c:auto val="1"/>
        <c:lblAlgn val="ctr"/>
        <c:lblOffset val="100"/>
        <c:noMultiLvlLbl val="0"/>
      </c:catAx>
      <c:valAx>
        <c:axId val="16124843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61248040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649190909637669"/>
          <c:y val="0.21609702857609414"/>
          <c:w val="0.72605634738695635"/>
          <c:h val="0.46301581669973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Shoppers Drug Mart</c:v>
                </c:pt>
              </c:strCache>
            </c:strRef>
          </c:tx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Pharmacy Features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Walgreens</c:v>
                </c:pt>
              </c:strCache>
            </c:strRef>
          </c:tx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Pharmacy Features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CVS</c:v>
                </c:pt>
              </c:strCache>
            </c:strRef>
          </c:tx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Pharmacy Features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Rite Aid</c:v>
                </c:pt>
              </c:strCache>
            </c:strRef>
          </c:tx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Pharmacy Features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51579280"/>
        <c:axId val="161249216"/>
      </c:barChart>
      <c:catAx>
        <c:axId val="151579280"/>
        <c:scaling>
          <c:orientation val="minMax"/>
        </c:scaling>
        <c:delete val="1"/>
        <c:axPos val="b"/>
        <c:numFmt formatCode="General" sourceLinked="0"/>
        <c:majorTickMark val="none"/>
        <c:minorTickMark val="none"/>
        <c:tickLblPos val="nextTo"/>
        <c:crossAx val="161249216"/>
        <c:crosses val="autoZero"/>
        <c:auto val="1"/>
        <c:lblAlgn val="ctr"/>
        <c:lblOffset val="100"/>
        <c:noMultiLvlLbl val="0"/>
      </c:catAx>
      <c:valAx>
        <c:axId val="16124921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51579280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649190909637669"/>
          <c:y val="0.18121822448181463"/>
          <c:w val="0.78865735672689496"/>
          <c:h val="0.5048704152074279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Shoppers Drug Mart</c:v>
                </c:pt>
              </c:strCache>
            </c:strRef>
          </c:tx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Pharmacy Features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Walgreens</c:v>
                </c:pt>
              </c:strCache>
            </c:strRef>
          </c:tx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Pharmacy Features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CVS</c:v>
                </c:pt>
              </c:strCache>
            </c:strRef>
          </c:tx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Pharmacy Features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Rite Aid</c:v>
                </c:pt>
              </c:strCache>
            </c:strRef>
          </c:tx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Pharmacy Features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61579576"/>
        <c:axId val="161579968"/>
      </c:barChart>
      <c:catAx>
        <c:axId val="161579576"/>
        <c:scaling>
          <c:orientation val="minMax"/>
        </c:scaling>
        <c:delete val="1"/>
        <c:axPos val="b"/>
        <c:numFmt formatCode="General" sourceLinked="0"/>
        <c:majorTickMark val="none"/>
        <c:minorTickMark val="none"/>
        <c:tickLblPos val="nextTo"/>
        <c:crossAx val="161579968"/>
        <c:crosses val="autoZero"/>
        <c:auto val="1"/>
        <c:lblAlgn val="ctr"/>
        <c:lblOffset val="100"/>
        <c:noMultiLvlLbl val="0"/>
      </c:catAx>
      <c:valAx>
        <c:axId val="16157996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6157957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14A0D2-1144-4954-A2A0-C6CA2E0D292A}" type="datetimeFigureOut">
              <a:rPr lang="en-US" smtClean="0"/>
              <a:t>11/2/2015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31718A-3D86-48B1-ADB1-112F2BF89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25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Update for tomorrow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3BBB3-C5E7-424B-8B03-500C12891174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1420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Combine</a:t>
            </a:r>
            <a:r>
              <a:rPr lang="en-US" baseline="0" dirty="0" smtClean="0"/>
              <a:t> with the above slide…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1718A-3D86-48B1-ADB1-112F2BF89D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374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1718A-3D86-48B1-ADB1-112F2BF89D57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946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296962"/>
            <a:ext cx="2133600" cy="304271"/>
          </a:xfrm>
          <a:prstGeom prst="rect">
            <a:avLst/>
          </a:prstGeom>
        </p:spPr>
        <p:txBody>
          <a:bodyPr/>
          <a:lstStyle/>
          <a:p>
            <a:fld id="{33EFADDF-E972-4E4B-8EED-9FA2ABCFF6C1}" type="datetimeFigureOut">
              <a:rPr lang="en-IN">
                <a:solidFill>
                  <a:prstClr val="black">
                    <a:tint val="75000"/>
                  </a:prstClr>
                </a:solidFill>
              </a:rPr>
              <a:pPr/>
              <a:t>02-11-2015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5447955"/>
            <a:ext cx="2133600" cy="304271"/>
          </a:xfrm>
          <a:prstGeom prst="rect">
            <a:avLst/>
          </a:prstGeom>
        </p:spPr>
        <p:txBody>
          <a:bodyPr/>
          <a:lstStyle/>
          <a:p>
            <a:fld id="{567081A1-9468-4D6B-AAD5-59B34847A296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803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11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296962"/>
            <a:ext cx="2133600" cy="304271"/>
          </a:xfrm>
          <a:prstGeom prst="rect">
            <a:avLst/>
          </a:prstGeom>
        </p:spPr>
        <p:txBody>
          <a:bodyPr/>
          <a:lstStyle/>
          <a:p>
            <a:fld id="{33EFADDF-E972-4E4B-8EED-9FA2ABCFF6C1}" type="datetimeFigureOut">
              <a:rPr lang="en-IN">
                <a:solidFill>
                  <a:prstClr val="black">
                    <a:tint val="75000"/>
                  </a:prstClr>
                </a:solidFill>
              </a:rPr>
              <a:pPr/>
              <a:t>02-11-2015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5447955"/>
            <a:ext cx="2133600" cy="304271"/>
          </a:xfrm>
          <a:prstGeom prst="rect">
            <a:avLst/>
          </a:prstGeom>
        </p:spPr>
        <p:txBody>
          <a:bodyPr/>
          <a:lstStyle/>
          <a:p>
            <a:fld id="{567081A1-9468-4D6B-AAD5-59B34847A296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005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9"/>
            <a:ext cx="2057400" cy="4876271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9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296962"/>
            <a:ext cx="2133600" cy="304271"/>
          </a:xfrm>
          <a:prstGeom prst="rect">
            <a:avLst/>
          </a:prstGeom>
        </p:spPr>
        <p:txBody>
          <a:bodyPr/>
          <a:lstStyle/>
          <a:p>
            <a:fld id="{33EFADDF-E972-4E4B-8EED-9FA2ABCFF6C1}" type="datetimeFigureOut">
              <a:rPr lang="en-IN">
                <a:solidFill>
                  <a:prstClr val="black">
                    <a:tint val="75000"/>
                  </a:prstClr>
                </a:solidFill>
              </a:rPr>
              <a:pPr/>
              <a:t>02-11-2015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5447955"/>
            <a:ext cx="2133600" cy="304271"/>
          </a:xfrm>
          <a:prstGeom prst="rect">
            <a:avLst/>
          </a:prstGeom>
        </p:spPr>
        <p:txBody>
          <a:bodyPr/>
          <a:lstStyle/>
          <a:p>
            <a:fld id="{567081A1-9468-4D6B-AAD5-59B34847A296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739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3720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7408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818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740833"/>
          </a:xfrm>
          <a:prstGeom prst="rect">
            <a:avLst/>
          </a:prstGeom>
          <a:solidFill>
            <a:srgbClr val="D6492A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0" y="755972"/>
            <a:ext cx="9144000" cy="18288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5975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444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85990"/>
            <a:ext cx="7543800" cy="406135"/>
          </a:xfrm>
          <a:prstGeom prst="rect">
            <a:avLst/>
          </a:prstGeom>
        </p:spPr>
        <p:txBody>
          <a:bodyPr/>
          <a:lstStyle>
            <a:lvl1pPr algn="l">
              <a:defRPr b="1">
                <a:latin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Rectangle 71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240214" y="5406209"/>
            <a:ext cx="663575" cy="300302"/>
          </a:xfrm>
          <a:prstGeom prst="rect">
            <a:avLst/>
          </a:prstGeom>
          <a:ln/>
        </p:spPr>
        <p:txBody>
          <a:bodyPr anchor="b" anchorCtr="0"/>
          <a:lstStyle>
            <a:lvl1pPr algn="ctr">
              <a:defRPr sz="1200">
                <a:latin typeface="+mj-lt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A9381F18-3788-4783-982E-F5180EAC289B}" type="slidenum">
              <a:rPr lang="en-US" smtClean="0">
                <a:solidFill>
                  <a:srgbClr val="000000"/>
                </a:solidFill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882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9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296962"/>
            <a:ext cx="2133600" cy="304271"/>
          </a:xfrm>
          <a:prstGeom prst="rect">
            <a:avLst/>
          </a:prstGeom>
        </p:spPr>
        <p:txBody>
          <a:bodyPr/>
          <a:lstStyle/>
          <a:p>
            <a:fld id="{33EFADDF-E972-4E4B-8EED-9FA2ABCFF6C1}" type="datetimeFigureOut">
              <a:rPr lang="en-IN">
                <a:solidFill>
                  <a:prstClr val="black">
                    <a:tint val="75000"/>
                  </a:prstClr>
                </a:solidFill>
              </a:rPr>
              <a:pPr/>
              <a:t>02-11-2015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5447955"/>
            <a:ext cx="2133600" cy="304271"/>
          </a:xfrm>
          <a:prstGeom prst="rect">
            <a:avLst/>
          </a:prstGeom>
        </p:spPr>
        <p:txBody>
          <a:bodyPr/>
          <a:lstStyle/>
          <a:p>
            <a:fld id="{567081A1-9468-4D6B-AAD5-59B34847A296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555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20"/>
            <a:ext cx="7772400" cy="11350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296962"/>
            <a:ext cx="2133600" cy="304271"/>
          </a:xfrm>
          <a:prstGeom prst="rect">
            <a:avLst/>
          </a:prstGeom>
        </p:spPr>
        <p:txBody>
          <a:bodyPr/>
          <a:lstStyle/>
          <a:p>
            <a:fld id="{33EFADDF-E972-4E4B-8EED-9FA2ABCFF6C1}" type="datetimeFigureOut">
              <a:rPr lang="en-IN">
                <a:solidFill>
                  <a:prstClr val="black">
                    <a:tint val="75000"/>
                  </a:prstClr>
                </a:solidFill>
              </a:rPr>
              <a:pPr/>
              <a:t>02-11-2015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5447955"/>
            <a:ext cx="2133600" cy="304271"/>
          </a:xfrm>
          <a:prstGeom prst="rect">
            <a:avLst/>
          </a:prstGeom>
        </p:spPr>
        <p:txBody>
          <a:bodyPr/>
          <a:lstStyle/>
          <a:p>
            <a:fld id="{567081A1-9468-4D6B-AAD5-59B34847A296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57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11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5296962"/>
            <a:ext cx="2133600" cy="304271"/>
          </a:xfrm>
          <a:prstGeom prst="rect">
            <a:avLst/>
          </a:prstGeom>
        </p:spPr>
        <p:txBody>
          <a:bodyPr/>
          <a:lstStyle/>
          <a:p>
            <a:fld id="{33EFADDF-E972-4E4B-8EED-9FA2ABCFF6C1}" type="datetimeFigureOut">
              <a:rPr lang="en-IN">
                <a:solidFill>
                  <a:prstClr val="black">
                    <a:tint val="75000"/>
                  </a:prstClr>
                </a:solidFill>
              </a:rPr>
              <a:pPr/>
              <a:t>02-11-2015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10400" y="5447955"/>
            <a:ext cx="2133600" cy="304271"/>
          </a:xfrm>
          <a:prstGeom prst="rect">
            <a:avLst/>
          </a:prstGeom>
        </p:spPr>
        <p:txBody>
          <a:bodyPr/>
          <a:lstStyle/>
          <a:p>
            <a:fld id="{567081A1-9468-4D6B-AAD5-59B34847A296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782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11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5296962"/>
            <a:ext cx="2133600" cy="304271"/>
          </a:xfrm>
          <a:prstGeom prst="rect">
            <a:avLst/>
          </a:prstGeom>
        </p:spPr>
        <p:txBody>
          <a:bodyPr/>
          <a:lstStyle/>
          <a:p>
            <a:fld id="{33EFADDF-E972-4E4B-8EED-9FA2ABCFF6C1}" type="datetimeFigureOut">
              <a:rPr lang="en-IN">
                <a:solidFill>
                  <a:prstClr val="black">
                    <a:tint val="75000"/>
                  </a:prstClr>
                </a:solidFill>
              </a:rPr>
              <a:pPr/>
              <a:t>02-11-2015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010400" y="5447955"/>
            <a:ext cx="2133600" cy="304271"/>
          </a:xfrm>
          <a:prstGeom prst="rect">
            <a:avLst/>
          </a:prstGeom>
        </p:spPr>
        <p:txBody>
          <a:bodyPr/>
          <a:lstStyle/>
          <a:p>
            <a:fld id="{567081A1-9468-4D6B-AAD5-59B34847A296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667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11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5296962"/>
            <a:ext cx="2133600" cy="304271"/>
          </a:xfrm>
          <a:prstGeom prst="rect">
            <a:avLst/>
          </a:prstGeom>
        </p:spPr>
        <p:txBody>
          <a:bodyPr/>
          <a:lstStyle/>
          <a:p>
            <a:fld id="{33EFADDF-E972-4E4B-8EED-9FA2ABCFF6C1}" type="datetimeFigureOut">
              <a:rPr lang="en-IN">
                <a:solidFill>
                  <a:prstClr val="black">
                    <a:tint val="75000"/>
                  </a:prstClr>
                </a:solidFill>
              </a:rPr>
              <a:pPr/>
              <a:t>02-11-2015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5447955"/>
            <a:ext cx="2133600" cy="304271"/>
          </a:xfrm>
          <a:prstGeom prst="rect">
            <a:avLst/>
          </a:prstGeom>
        </p:spPr>
        <p:txBody>
          <a:bodyPr/>
          <a:lstStyle/>
          <a:p>
            <a:fld id="{567081A1-9468-4D6B-AAD5-59B34847A296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067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5296962"/>
            <a:ext cx="2133600" cy="304271"/>
          </a:xfrm>
          <a:prstGeom prst="rect">
            <a:avLst/>
          </a:prstGeom>
        </p:spPr>
        <p:txBody>
          <a:bodyPr/>
          <a:lstStyle/>
          <a:p>
            <a:fld id="{33EFADDF-E972-4E4B-8EED-9FA2ABCFF6C1}" type="datetimeFigureOut">
              <a:rPr lang="en-IN">
                <a:solidFill>
                  <a:prstClr val="black">
                    <a:tint val="75000"/>
                  </a:prstClr>
                </a:solidFill>
              </a:rPr>
              <a:pPr/>
              <a:t>02-11-2015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5447955"/>
            <a:ext cx="2133600" cy="304271"/>
          </a:xfrm>
          <a:prstGeom prst="rect">
            <a:avLst/>
          </a:prstGeom>
        </p:spPr>
        <p:txBody>
          <a:bodyPr/>
          <a:lstStyle/>
          <a:p>
            <a:fld id="{567081A1-9468-4D6B-AAD5-59B34847A296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962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9" y="227544"/>
            <a:ext cx="3008313" cy="968376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6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9" y="1195920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5296962"/>
            <a:ext cx="2133600" cy="304271"/>
          </a:xfrm>
          <a:prstGeom prst="rect">
            <a:avLst/>
          </a:prstGeom>
        </p:spPr>
        <p:txBody>
          <a:bodyPr/>
          <a:lstStyle/>
          <a:p>
            <a:fld id="{33EFADDF-E972-4E4B-8EED-9FA2ABCFF6C1}" type="datetimeFigureOut">
              <a:rPr lang="en-IN">
                <a:solidFill>
                  <a:prstClr val="black">
                    <a:tint val="75000"/>
                  </a:prstClr>
                </a:solidFill>
              </a:rPr>
              <a:pPr/>
              <a:t>02-11-2015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10400" y="5447955"/>
            <a:ext cx="2133600" cy="304271"/>
          </a:xfrm>
          <a:prstGeom prst="rect">
            <a:avLst/>
          </a:prstGeom>
        </p:spPr>
        <p:txBody>
          <a:bodyPr/>
          <a:lstStyle/>
          <a:p>
            <a:fld id="{567081A1-9468-4D6B-AAD5-59B34847A296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281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5296962"/>
            <a:ext cx="2133600" cy="304271"/>
          </a:xfrm>
          <a:prstGeom prst="rect">
            <a:avLst/>
          </a:prstGeom>
        </p:spPr>
        <p:txBody>
          <a:bodyPr/>
          <a:lstStyle/>
          <a:p>
            <a:fld id="{33EFADDF-E972-4E4B-8EED-9FA2ABCFF6C1}" type="datetimeFigureOut">
              <a:rPr lang="en-IN">
                <a:solidFill>
                  <a:prstClr val="black">
                    <a:tint val="75000"/>
                  </a:prstClr>
                </a:solidFill>
              </a:rPr>
              <a:pPr/>
              <a:t>02-11-2015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10400" y="5447955"/>
            <a:ext cx="2133600" cy="304271"/>
          </a:xfrm>
          <a:prstGeom prst="rect">
            <a:avLst/>
          </a:prstGeom>
        </p:spPr>
        <p:txBody>
          <a:bodyPr/>
          <a:lstStyle/>
          <a:p>
            <a:fld id="{567081A1-9468-4D6B-AAD5-59B34847A296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415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62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" name="Picture 27" descr="wh__insidebottom"/>
          <p:cNvPicPr>
            <a:picLocks noChangeAspect="1" noChangeArrowheads="1"/>
          </p:cNvPicPr>
          <p:nvPr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471" t="85223"/>
          <a:stretch/>
        </p:blipFill>
        <p:spPr bwMode="auto">
          <a:xfrm>
            <a:off x="7" y="5507424"/>
            <a:ext cx="1658973" cy="2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3492" y="5388605"/>
            <a:ext cx="12763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612000"/>
          </a:xfrm>
          <a:prstGeom prst="rect">
            <a:avLst/>
          </a:prstGeom>
          <a:solidFill>
            <a:srgbClr val="D6492A"/>
          </a:solidFill>
          <a:ln w="25400" cap="flat" cmpd="sng" algn="ctr">
            <a:noFill/>
            <a:prstDash val="solid"/>
          </a:ln>
          <a:effectLst/>
        </p:spPr>
        <p:txBody>
          <a:bodyPr lIns="103174" tIns="51587" rIns="103174" bIns="51587" rtlCol="0" anchor="ctr"/>
          <a:lstStyle/>
          <a:p>
            <a:pPr marL="0" marR="0" lvl="0" indent="0" defTabSz="103174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"/>
            <a:ext cx="9144000" cy="18288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662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729" r:id="rId12"/>
    <p:sldLayoutId id="2147483649" r:id="rId13"/>
    <p:sldLayoutId id="2147483736" r:id="rId14"/>
    <p:sldLayoutId id="2147483689" r:id="rId15"/>
    <p:sldLayoutId id="2147483737" r:id="rId1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chart" Target="../charts/chart1.xml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chart" Target="../charts/chart3.xml"/><Relationship Id="rId4" Type="http://schemas.openxmlformats.org/officeDocument/2006/relationships/chart" Target="../charts/chart2.xml"/><Relationship Id="rId9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7.png"/><Relationship Id="rId7" Type="http://schemas.microsoft.com/office/2007/relationships/hdphoto" Target="../media/hdphoto1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openxmlformats.org/officeDocument/2006/relationships/image" Target="../media/image69.png"/><Relationship Id="rId10" Type="http://schemas.openxmlformats.org/officeDocument/2006/relationships/image" Target="../media/image72.png"/><Relationship Id="rId4" Type="http://schemas.openxmlformats.org/officeDocument/2006/relationships/image" Target="../media/image68.jpeg"/><Relationship Id="rId9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5.jpeg"/><Relationship Id="rId5" Type="http://schemas.openxmlformats.org/officeDocument/2006/relationships/image" Target="../media/image79.png"/><Relationship Id="rId10" Type="http://schemas.openxmlformats.org/officeDocument/2006/relationships/image" Target="../media/image84.jpe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9" Type="http://schemas.openxmlformats.org/officeDocument/2006/relationships/image" Target="../media/image46.jpe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34" Type="http://schemas.openxmlformats.org/officeDocument/2006/relationships/image" Target="../media/image42.jpeg"/><Relationship Id="rId42" Type="http://schemas.openxmlformats.org/officeDocument/2006/relationships/image" Target="../media/image49.jpeg"/><Relationship Id="rId47" Type="http://schemas.openxmlformats.org/officeDocument/2006/relationships/image" Target="../media/image54.gif"/><Relationship Id="rId7" Type="http://schemas.openxmlformats.org/officeDocument/2006/relationships/image" Target="../media/image15.png"/><Relationship Id="rId12" Type="http://schemas.openxmlformats.org/officeDocument/2006/relationships/image" Target="../media/image20.jpe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33" Type="http://schemas.openxmlformats.org/officeDocument/2006/relationships/image" Target="../media/image41.png"/><Relationship Id="rId38" Type="http://schemas.openxmlformats.org/officeDocument/2006/relationships/image" Target="../media/image45.jpeg"/><Relationship Id="rId46" Type="http://schemas.openxmlformats.org/officeDocument/2006/relationships/image" Target="../media/image53.jpeg"/><Relationship Id="rId2" Type="http://schemas.openxmlformats.org/officeDocument/2006/relationships/image" Target="../media/image10.png"/><Relationship Id="rId16" Type="http://schemas.openxmlformats.org/officeDocument/2006/relationships/image" Target="../media/image24.jpeg"/><Relationship Id="rId20" Type="http://schemas.openxmlformats.org/officeDocument/2006/relationships/image" Target="../media/image28.png"/><Relationship Id="rId29" Type="http://schemas.openxmlformats.org/officeDocument/2006/relationships/image" Target="../media/image37.jpeg"/><Relationship Id="rId41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32" Type="http://schemas.openxmlformats.org/officeDocument/2006/relationships/image" Target="../media/image40.jpeg"/><Relationship Id="rId37" Type="http://schemas.openxmlformats.org/officeDocument/2006/relationships/image" Target="../media/image44.jpeg"/><Relationship Id="rId40" Type="http://schemas.openxmlformats.org/officeDocument/2006/relationships/image" Target="../media/image47.png"/><Relationship Id="rId45" Type="http://schemas.openxmlformats.org/officeDocument/2006/relationships/image" Target="../media/image52.png"/><Relationship Id="rId5" Type="http://schemas.openxmlformats.org/officeDocument/2006/relationships/image" Target="../media/image13.png"/><Relationship Id="rId15" Type="http://schemas.openxmlformats.org/officeDocument/2006/relationships/image" Target="../media/image23.jpe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36" Type="http://schemas.openxmlformats.org/officeDocument/2006/relationships/image" Target="../media/image43.png"/><Relationship Id="rId49" Type="http://schemas.openxmlformats.org/officeDocument/2006/relationships/image" Target="../media/image56.jpe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31" Type="http://schemas.openxmlformats.org/officeDocument/2006/relationships/image" Target="../media/image39.png"/><Relationship Id="rId44" Type="http://schemas.openxmlformats.org/officeDocument/2006/relationships/image" Target="../media/image51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Relationship Id="rId30" Type="http://schemas.openxmlformats.org/officeDocument/2006/relationships/image" Target="../media/image38.jpeg"/><Relationship Id="rId35" Type="http://schemas.openxmlformats.org/officeDocument/2006/relationships/hyperlink" Target="http://www.tealeaf.com/" TargetMode="External"/><Relationship Id="rId43" Type="http://schemas.openxmlformats.org/officeDocument/2006/relationships/image" Target="../media/image50.jpeg"/><Relationship Id="rId48" Type="http://schemas.openxmlformats.org/officeDocument/2006/relationships/image" Target="../media/image55.jpeg"/><Relationship Id="rId8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57841" y="2844"/>
            <a:ext cx="7920000" cy="5722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0"/>
            <a:ext cx="3420000" cy="5775614"/>
          </a:xfrm>
          <a:prstGeom prst="rect">
            <a:avLst/>
          </a:prstGeom>
          <a:solidFill>
            <a:srgbClr val="37B6E9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lt1"/>
                </a:solidFill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lt1"/>
                </a:solidFill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lt1"/>
                </a:solidFill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lt1"/>
                </a:solidFill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3200" dirty="0" smtClean="0"/>
          </a:p>
          <a:p>
            <a:endParaRPr lang="en-US" sz="3200" dirty="0"/>
          </a:p>
          <a:p>
            <a:r>
              <a:rPr lang="en-US" sz="3200" dirty="0" smtClean="0"/>
              <a:t>Digital </a:t>
            </a:r>
            <a:r>
              <a:rPr lang="en-US" sz="3200" dirty="0"/>
              <a:t>Transformation in Pharmacy</a:t>
            </a: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210" y="1336537"/>
            <a:ext cx="3048000" cy="638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843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/>
            <a:r>
              <a:rPr lang="en-IN" sz="2800" dirty="0" smtClean="0"/>
              <a:t>SDM’s </a:t>
            </a:r>
            <a:r>
              <a:rPr lang="en-IN" sz="2800" dirty="0"/>
              <a:t>Everyday </a:t>
            </a:r>
            <a:r>
              <a:rPr lang="en-IN" sz="2800" dirty="0" smtClean="0"/>
              <a:t>App vs</a:t>
            </a:r>
            <a:r>
              <a:rPr lang="en-IN" sz="2800" dirty="0"/>
              <a:t>. competition</a:t>
            </a:r>
            <a:endParaRPr lang="en-US" sz="28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1060201"/>
            <a:ext cx="0" cy="45037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52400" y="3312071"/>
            <a:ext cx="8712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Chart 37"/>
          <p:cNvGraphicFramePr/>
          <p:nvPr>
            <p:extLst>
              <p:ext uri="{D42A27DB-BD31-4B8C-83A1-F6EECF244321}">
                <p14:modId xmlns:p14="http://schemas.microsoft.com/office/powerpoint/2010/main" val="3213838602"/>
              </p:ext>
            </p:extLst>
          </p:nvPr>
        </p:nvGraphicFramePr>
        <p:xfrm>
          <a:off x="2286000" y="1468710"/>
          <a:ext cx="2510659" cy="20331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457200" y="1333500"/>
            <a:ext cx="2676197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In terms of </a:t>
            </a:r>
            <a:r>
              <a:rPr lang="en-US" sz="1050" b="1" dirty="0" smtClean="0"/>
              <a:t>Pharmacy features</a:t>
            </a:r>
            <a:r>
              <a:rPr lang="en-US" sz="1050" dirty="0" smtClean="0"/>
              <a:t>, SDM’s </a:t>
            </a:r>
            <a:r>
              <a:rPr lang="en-US" sz="1050" dirty="0"/>
              <a:t>Everyday </a:t>
            </a:r>
            <a:r>
              <a:rPr lang="en-US" sz="1050" dirty="0" smtClean="0"/>
              <a:t>App has the capability to:  </a:t>
            </a:r>
          </a:p>
          <a:p>
            <a:pPr marL="355600" lvl="1" indent="-177800">
              <a:buFont typeface="Arial" panose="020B0604020202020204" pitchFamily="34" charset="0"/>
              <a:buChar char="•"/>
            </a:pPr>
            <a:r>
              <a:rPr lang="en-US" sz="1000" dirty="0" smtClean="0"/>
              <a:t>Refill Rx via scan</a:t>
            </a:r>
          </a:p>
          <a:p>
            <a:pPr marL="355600" lvl="1" indent="-177800">
              <a:buFont typeface="Arial" panose="020B0604020202020204" pitchFamily="34" charset="0"/>
              <a:buChar char="•"/>
            </a:pPr>
            <a:r>
              <a:rPr lang="en-US" sz="1000" dirty="0" smtClean="0"/>
              <a:t>Rx/ Refill/ pickup reminders</a:t>
            </a:r>
          </a:p>
          <a:p>
            <a:endParaRPr lang="en-US" sz="1050" dirty="0" smtClean="0"/>
          </a:p>
          <a:p>
            <a:r>
              <a:rPr lang="en-US" sz="1050" dirty="0" smtClean="0"/>
              <a:t>Additional features: </a:t>
            </a:r>
          </a:p>
          <a:p>
            <a:pPr marL="355600" lvl="1" indent="-177800">
              <a:buFont typeface="Arial" panose="020B0604020202020204" pitchFamily="34" charset="0"/>
              <a:buChar char="•"/>
            </a:pPr>
            <a:r>
              <a:rPr lang="en-US" sz="1000" dirty="0" smtClean="0"/>
              <a:t>Pill </a:t>
            </a:r>
            <a:r>
              <a:rPr lang="en-US" sz="1000" dirty="0"/>
              <a:t>identifier</a:t>
            </a:r>
          </a:p>
          <a:p>
            <a:pPr marL="355600" lvl="1" indent="-177800">
              <a:buFont typeface="Arial" panose="020B0604020202020204" pitchFamily="34" charset="0"/>
              <a:buChar char="•"/>
            </a:pPr>
            <a:r>
              <a:rPr lang="en-US" sz="1000" dirty="0"/>
              <a:t>Rx Transfer</a:t>
            </a:r>
          </a:p>
          <a:p>
            <a:pPr marL="355600" lvl="1" indent="-177800">
              <a:buFont typeface="Arial" panose="020B0604020202020204" pitchFamily="34" charset="0"/>
              <a:buChar char="•"/>
            </a:pPr>
            <a:r>
              <a:rPr lang="en-US" sz="1000" dirty="0"/>
              <a:t>Prescription history</a:t>
            </a:r>
          </a:p>
          <a:p>
            <a:pPr marL="355600" lvl="1" indent="-177800">
              <a:buFont typeface="Arial" panose="020B0604020202020204" pitchFamily="34" charset="0"/>
              <a:buChar char="•"/>
            </a:pPr>
            <a:r>
              <a:rPr lang="en-US" sz="1000" dirty="0"/>
              <a:t>Family Rx refills</a:t>
            </a:r>
          </a:p>
          <a:p>
            <a:endParaRPr lang="en-US" sz="1100" dirty="0" smtClean="0"/>
          </a:p>
        </p:txBody>
      </p:sp>
      <p:graphicFrame>
        <p:nvGraphicFramePr>
          <p:cNvPr id="50" name="Chart 49"/>
          <p:cNvGraphicFramePr/>
          <p:nvPr>
            <p:extLst>
              <p:ext uri="{D42A27DB-BD31-4B8C-83A1-F6EECF244321}">
                <p14:modId xmlns:p14="http://schemas.microsoft.com/office/powerpoint/2010/main" val="468491650"/>
              </p:ext>
            </p:extLst>
          </p:nvPr>
        </p:nvGraphicFramePr>
        <p:xfrm>
          <a:off x="6608175" y="1468710"/>
          <a:ext cx="2510659" cy="20331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4892581" y="1348889"/>
            <a:ext cx="26761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Regarding </a:t>
            </a:r>
            <a:r>
              <a:rPr lang="en-US" sz="1050" b="1" dirty="0" smtClean="0"/>
              <a:t>navigation and shoppability </a:t>
            </a:r>
            <a:r>
              <a:rPr lang="en-US" sz="1050" dirty="0" smtClean="0"/>
              <a:t>of the app, SDM allows shoppers to: </a:t>
            </a:r>
          </a:p>
          <a:p>
            <a:pPr marL="355600" lvl="1" indent="-177800">
              <a:buFont typeface="Arial" panose="020B0604020202020204" pitchFamily="34" charset="0"/>
              <a:buChar char="•"/>
            </a:pPr>
            <a:r>
              <a:rPr lang="en-US" sz="1000" dirty="0" smtClean="0"/>
              <a:t>View Product list &amp; info</a:t>
            </a:r>
          </a:p>
          <a:p>
            <a:pPr marL="355600" lvl="1" indent="-177800">
              <a:buFont typeface="Arial" panose="020B0604020202020204" pitchFamily="34" charset="0"/>
              <a:buChar char="•"/>
            </a:pPr>
            <a:r>
              <a:rPr lang="en-US" sz="1000" dirty="0" smtClean="0"/>
              <a:t>View flyers &amp; offers</a:t>
            </a:r>
          </a:p>
          <a:p>
            <a:pPr marL="355600" lvl="1" indent="-177800">
              <a:buFont typeface="Arial" panose="020B0604020202020204" pitchFamily="34" charset="0"/>
              <a:buChar char="•"/>
            </a:pPr>
            <a:r>
              <a:rPr lang="en-US" sz="1000" dirty="0" smtClean="0"/>
              <a:t>Create Shopping List, QR scan</a:t>
            </a:r>
          </a:p>
          <a:p>
            <a:endParaRPr lang="en-US" sz="1050" dirty="0" smtClean="0"/>
          </a:p>
          <a:p>
            <a:r>
              <a:rPr lang="en-US" sz="1050" dirty="0" smtClean="0"/>
              <a:t>Additional features:</a:t>
            </a:r>
          </a:p>
          <a:p>
            <a:pPr marL="355600" lvl="1" indent="-177800">
              <a:buFont typeface="Arial" panose="020B0604020202020204" pitchFamily="34" charset="0"/>
              <a:buChar char="•"/>
            </a:pPr>
            <a:r>
              <a:rPr lang="en-US" sz="1000" dirty="0" smtClean="0"/>
              <a:t>Search enabled filters</a:t>
            </a:r>
          </a:p>
          <a:p>
            <a:pPr marL="355600" lvl="1" indent="-177800">
              <a:buFont typeface="Arial" panose="020B0604020202020204" pitchFamily="34" charset="0"/>
              <a:buChar char="•"/>
            </a:pPr>
            <a:r>
              <a:rPr lang="en-US" sz="1000" dirty="0" smtClean="0"/>
              <a:t>Search by voice</a:t>
            </a:r>
          </a:p>
          <a:p>
            <a:pPr marL="355600" lvl="1" indent="-177800">
              <a:buFont typeface="Arial" panose="020B0604020202020204" pitchFamily="34" charset="0"/>
              <a:buChar char="•"/>
            </a:pPr>
            <a:r>
              <a:rPr lang="en-US" sz="1000" dirty="0" smtClean="0"/>
              <a:t>Add to cart</a:t>
            </a:r>
          </a:p>
          <a:p>
            <a:pPr marL="355600" lvl="1" indent="-177800">
              <a:buFont typeface="Arial" panose="020B0604020202020204" pitchFamily="34" charset="0"/>
              <a:buChar char="•"/>
            </a:pPr>
            <a:r>
              <a:rPr lang="en-US" sz="1000" dirty="0" smtClean="0"/>
              <a:t>View ratings &amp; reviews</a:t>
            </a:r>
            <a:endParaRPr lang="en-US" sz="1100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2743200" y="2848317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Pharmacy Features</a:t>
            </a:r>
            <a:endParaRPr lang="en-IN" sz="1200" dirty="0"/>
          </a:p>
        </p:txBody>
      </p:sp>
      <p:sp>
        <p:nvSpPr>
          <p:cNvPr id="53" name="TextBox 52"/>
          <p:cNvSpPr txBox="1"/>
          <p:nvPr/>
        </p:nvSpPr>
        <p:spPr>
          <a:xfrm>
            <a:off x="7088633" y="2853769"/>
            <a:ext cx="1782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Navigation &amp; Shoppability</a:t>
            </a:r>
            <a:endParaRPr lang="en-IN" sz="1200" dirty="0"/>
          </a:p>
        </p:txBody>
      </p:sp>
      <p:graphicFrame>
        <p:nvGraphicFramePr>
          <p:cNvPr id="56" name="Chart 55"/>
          <p:cNvGraphicFramePr/>
          <p:nvPr>
            <p:extLst>
              <p:ext uri="{D42A27DB-BD31-4B8C-83A1-F6EECF244321}">
                <p14:modId xmlns:p14="http://schemas.microsoft.com/office/powerpoint/2010/main" val="632262889"/>
              </p:ext>
            </p:extLst>
          </p:nvPr>
        </p:nvGraphicFramePr>
        <p:xfrm>
          <a:off x="2286000" y="3646541"/>
          <a:ext cx="2434459" cy="1820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457200" y="3694718"/>
            <a:ext cx="2676197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SDM’s </a:t>
            </a:r>
            <a:r>
              <a:rPr lang="en-US" sz="1050" dirty="0"/>
              <a:t>Everyday App has </a:t>
            </a:r>
            <a:r>
              <a:rPr lang="en-US" sz="1050" dirty="0" smtClean="0"/>
              <a:t>capability to add a preferred pharmacy </a:t>
            </a:r>
            <a:r>
              <a:rPr lang="en-US" sz="1050" dirty="0"/>
              <a:t>and find nearby stores</a:t>
            </a:r>
            <a:endParaRPr lang="en-US" sz="1050" dirty="0" smtClean="0"/>
          </a:p>
          <a:p>
            <a:endParaRPr lang="en-US" sz="1050" dirty="0" smtClean="0"/>
          </a:p>
          <a:p>
            <a:r>
              <a:rPr lang="en-US" sz="1050" dirty="0" smtClean="0"/>
              <a:t>Additional features: </a:t>
            </a:r>
          </a:p>
          <a:p>
            <a:pPr marL="355600" lvl="1" indent="-177800">
              <a:buFont typeface="Arial" panose="020B0604020202020204" pitchFamily="34" charset="0"/>
              <a:buChar char="•"/>
            </a:pPr>
            <a:r>
              <a:rPr lang="en-US" sz="1000" dirty="0" smtClean="0"/>
              <a:t>Health Dashboards</a:t>
            </a:r>
          </a:p>
          <a:p>
            <a:pPr marL="355600" lvl="1" indent="-177800">
              <a:buFont typeface="Arial" panose="020B0604020202020204" pitchFamily="34" charset="0"/>
              <a:buChar char="•"/>
            </a:pPr>
            <a:r>
              <a:rPr lang="en-US" sz="1000" dirty="0" smtClean="0"/>
              <a:t>Pharmacy chat option</a:t>
            </a:r>
          </a:p>
          <a:p>
            <a:pPr marL="355600" lvl="1" indent="-177800">
              <a:buFont typeface="Arial" panose="020B0604020202020204" pitchFamily="34" charset="0"/>
              <a:buChar char="•"/>
            </a:pPr>
            <a:r>
              <a:rPr lang="en-US" sz="1000" dirty="0" smtClean="0"/>
              <a:t>Event finder</a:t>
            </a:r>
          </a:p>
          <a:p>
            <a:pPr marL="355600" lvl="1" indent="-177800">
              <a:buFont typeface="Arial" panose="020B0604020202020204" pitchFamily="34" charset="0"/>
              <a:buChar char="•"/>
            </a:pPr>
            <a:r>
              <a:rPr lang="en-US" sz="1000" dirty="0" smtClean="0"/>
              <a:t>Insurance providers list</a:t>
            </a:r>
          </a:p>
          <a:p>
            <a:pPr marL="355600" lvl="1" indent="-177800">
              <a:buFont typeface="Arial" panose="020B0604020202020204" pitchFamily="34" charset="0"/>
              <a:buChar char="•"/>
            </a:pPr>
            <a:r>
              <a:rPr lang="en-US" sz="1000" dirty="0" smtClean="0"/>
              <a:t>DUR checks</a:t>
            </a:r>
            <a:endParaRPr lang="en-US" sz="1000" dirty="0"/>
          </a:p>
          <a:p>
            <a:endParaRPr lang="en-US" sz="1100" dirty="0" smtClean="0"/>
          </a:p>
        </p:txBody>
      </p:sp>
      <p:sp>
        <p:nvSpPr>
          <p:cNvPr id="58" name="TextBox 57"/>
          <p:cNvSpPr txBox="1"/>
          <p:nvPr/>
        </p:nvSpPr>
        <p:spPr>
          <a:xfrm>
            <a:off x="2789901" y="4991100"/>
            <a:ext cx="1782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Value Adds</a:t>
            </a:r>
            <a:endParaRPr lang="en-IN" sz="1200" dirty="0"/>
          </a:p>
        </p:txBody>
      </p:sp>
      <p:grpSp>
        <p:nvGrpSpPr>
          <p:cNvPr id="59" name="Group 58"/>
          <p:cNvGrpSpPr/>
          <p:nvPr/>
        </p:nvGrpSpPr>
        <p:grpSpPr>
          <a:xfrm>
            <a:off x="7437397" y="3816568"/>
            <a:ext cx="1157437" cy="1093880"/>
            <a:chOff x="2599200" y="1104898"/>
            <a:chExt cx="1186341" cy="1121197"/>
          </a:xfrm>
        </p:grpSpPr>
        <p:pic>
          <p:nvPicPr>
            <p:cNvPr id="60" name="Picture 1"/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897652" y="1104898"/>
              <a:ext cx="887889" cy="224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" name="Rectangle 60"/>
            <p:cNvSpPr>
              <a:spLocks noChangeAspect="1"/>
            </p:cNvSpPr>
            <p:nvPr/>
          </p:nvSpPr>
          <p:spPr>
            <a:xfrm>
              <a:off x="2599200" y="1104899"/>
              <a:ext cx="180000" cy="2057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" name="Rectangle 61"/>
            <p:cNvSpPr>
              <a:spLocks noChangeAspect="1"/>
            </p:cNvSpPr>
            <p:nvPr/>
          </p:nvSpPr>
          <p:spPr>
            <a:xfrm>
              <a:off x="2599200" y="1378168"/>
              <a:ext cx="180000" cy="2057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Rectangle 62"/>
            <p:cNvSpPr>
              <a:spLocks noChangeAspect="1"/>
            </p:cNvSpPr>
            <p:nvPr/>
          </p:nvSpPr>
          <p:spPr>
            <a:xfrm>
              <a:off x="2599200" y="1654066"/>
              <a:ext cx="180000" cy="2057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" name="Rectangle 63"/>
            <p:cNvSpPr>
              <a:spLocks noChangeAspect="1"/>
            </p:cNvSpPr>
            <p:nvPr/>
          </p:nvSpPr>
          <p:spPr>
            <a:xfrm>
              <a:off x="2599200" y="1943100"/>
              <a:ext cx="180000" cy="2057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65" name="Picture 2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3424" y="1929695"/>
              <a:ext cx="347948" cy="29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3153" y="1339689"/>
              <a:ext cx="746528" cy="298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" name="Picture 4"/>
            <p:cNvPicPr>
              <a:picLocks noChangeAspect="1" noChangeArrowheads="1"/>
            </p:cNvPicPr>
            <p:nvPr/>
          </p:nvPicPr>
          <p:blipFill>
            <a:blip r:embed="rId9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4372" y="1577866"/>
              <a:ext cx="447028" cy="336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6870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61604"/>
            <a:ext cx="9144000" cy="586096"/>
          </a:xfrm>
        </p:spPr>
        <p:txBody>
          <a:bodyPr/>
          <a:lstStyle/>
          <a:p>
            <a:pPr marL="285750" indent="-285750"/>
            <a:r>
              <a:rPr lang="en-US" sz="2800" dirty="0" smtClean="0"/>
              <a:t>Customer journey – Re-Imagined for SDM</a:t>
            </a:r>
            <a:endParaRPr lang="en-IN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9464" y="2034450"/>
            <a:ext cx="1785600" cy="2089362"/>
          </a:xfrm>
          <a:prstGeom prst="rect">
            <a:avLst/>
          </a:prstGeom>
          <a:noFill/>
          <a:ln>
            <a:solidFill>
              <a:srgbClr val="C6BEB6"/>
            </a:solidFill>
          </a:ln>
        </p:spPr>
        <p:txBody>
          <a:bodyPr wrap="square" rtlCol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 smtClean="0"/>
              <a:t>Jane gets an alert on</a:t>
            </a:r>
            <a:r>
              <a:rPr lang="en-US" sz="1100" dirty="0" smtClean="0"/>
              <a:t> </a:t>
            </a:r>
            <a:r>
              <a:rPr lang="en-US" sz="1100" b="1" dirty="0" smtClean="0"/>
              <a:t>her mobile </a:t>
            </a:r>
            <a:r>
              <a:rPr lang="en-US" sz="1100" dirty="0" smtClean="0"/>
              <a:t>that she is running out of meds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 smtClean="0"/>
              <a:t>Weight of the pill box </a:t>
            </a:r>
            <a:r>
              <a:rPr lang="en-IN" sz="1100" b="1" dirty="0" smtClean="0"/>
              <a:t>notifies pill level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/>
              <a:t>She quickly places a </a:t>
            </a:r>
            <a:r>
              <a:rPr lang="en-US" sz="1100" b="1" dirty="0" smtClean="0"/>
              <a:t>refill order through her mobile app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/>
              <a:t>Receives points to redeem in store; </a:t>
            </a:r>
            <a:endParaRPr lang="en-IN" sz="1100" dirty="0" smtClean="0"/>
          </a:p>
          <a:p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1841476" y="2034450"/>
            <a:ext cx="1785600" cy="2089361"/>
          </a:xfrm>
          <a:prstGeom prst="rect">
            <a:avLst/>
          </a:prstGeom>
          <a:noFill/>
          <a:ln>
            <a:solidFill>
              <a:srgbClr val="C6BEB6"/>
            </a:solidFill>
          </a:ln>
        </p:spPr>
        <p:txBody>
          <a:bodyPr wrap="square" rtlCol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 smtClean="0"/>
              <a:t>The next day when Jane is out and about, on her holiday, she </a:t>
            </a:r>
            <a:r>
              <a:rPr lang="en-US" sz="1100" dirty="0" smtClean="0"/>
              <a:t>gets </a:t>
            </a:r>
            <a:r>
              <a:rPr lang="en-US" sz="1100" dirty="0"/>
              <a:t>a message notifying that her </a:t>
            </a:r>
            <a:r>
              <a:rPr lang="en-US" sz="1100" b="1" dirty="0"/>
              <a:t>Rx is ready for </a:t>
            </a:r>
            <a:r>
              <a:rPr lang="en-US" sz="1100" b="1" dirty="0" smtClean="0"/>
              <a:t>pickup.</a:t>
            </a:r>
            <a:endParaRPr lang="en-IN" sz="11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/>
              <a:t>Through the </a:t>
            </a:r>
            <a:r>
              <a:rPr lang="en-IN" sz="1100" b="1" dirty="0"/>
              <a:t>AR app </a:t>
            </a:r>
            <a:r>
              <a:rPr lang="en-IN" sz="1100" dirty="0"/>
              <a:t>on her mobile, she looks for nearest SDM store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100" b="1" dirty="0" smtClean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671248" y="2034450"/>
            <a:ext cx="1785600" cy="2089361"/>
          </a:xfrm>
          <a:prstGeom prst="rect">
            <a:avLst/>
          </a:prstGeom>
          <a:noFill/>
          <a:ln>
            <a:solidFill>
              <a:srgbClr val="C6BEB6"/>
            </a:solidFill>
          </a:ln>
        </p:spPr>
        <p:txBody>
          <a:bodyPr wrap="square" rtlCol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 smtClean="0"/>
              <a:t>As she enters the </a:t>
            </a:r>
            <a:r>
              <a:rPr lang="en-IN" sz="1100" dirty="0"/>
              <a:t>pharmacy, </a:t>
            </a:r>
            <a:r>
              <a:rPr lang="en-IN" sz="1100" dirty="0" smtClean="0"/>
              <a:t>Jane is </a:t>
            </a:r>
            <a:r>
              <a:rPr lang="en-IN" sz="1100" b="1" dirty="0" smtClean="0"/>
              <a:t>recognized in-store – though its not her regular store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 smtClean="0"/>
              <a:t>Pharmacist is informed on his dashboard </a:t>
            </a:r>
            <a:r>
              <a:rPr lang="en-US" sz="1100" dirty="0" smtClean="0"/>
              <a:t>about Jane’s arrival.</a:t>
            </a:r>
            <a:endParaRPr lang="en-IN" sz="1100" dirty="0" smtClean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IN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5500048" y="2034451"/>
            <a:ext cx="1785600" cy="2089361"/>
          </a:xfrm>
          <a:prstGeom prst="rect">
            <a:avLst/>
          </a:prstGeom>
          <a:noFill/>
          <a:ln>
            <a:solidFill>
              <a:srgbClr val="C6BEB6"/>
            </a:solidFill>
          </a:ln>
        </p:spPr>
        <p:txBody>
          <a:bodyPr wrap="square" rtlCol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/>
              <a:t>The </a:t>
            </a:r>
            <a:r>
              <a:rPr lang="en-IN" sz="1100" b="1" dirty="0" smtClean="0"/>
              <a:t>in-store mode of the </a:t>
            </a:r>
            <a:r>
              <a:rPr lang="en-IN" sz="1100" b="1" dirty="0"/>
              <a:t>app </a:t>
            </a:r>
            <a:r>
              <a:rPr lang="en-IN" sz="1100" dirty="0"/>
              <a:t>routes Jane to the </a:t>
            </a:r>
            <a:r>
              <a:rPr lang="en-IN" sz="1100" dirty="0" smtClean="0"/>
              <a:t>vitamins section listed </a:t>
            </a:r>
            <a:r>
              <a:rPr lang="en-IN" sz="1100" dirty="0"/>
              <a:t>in </a:t>
            </a:r>
            <a:r>
              <a:rPr lang="en-IN" sz="1100" dirty="0" smtClean="0"/>
              <a:t>her refill </a:t>
            </a:r>
            <a:r>
              <a:rPr lang="en-IN" sz="1100" dirty="0"/>
              <a:t>list.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As she approaches the pharmacist, he </a:t>
            </a:r>
            <a:r>
              <a:rPr lang="en-US" sz="1100" b="1" dirty="0" smtClean="0"/>
              <a:t>pulls up </a:t>
            </a:r>
            <a:r>
              <a:rPr lang="en-IN" sz="1100" b="1" dirty="0"/>
              <a:t>her profile </a:t>
            </a:r>
            <a:r>
              <a:rPr lang="en-IN" sz="1100" dirty="0"/>
              <a:t>on his smartphone device </a:t>
            </a:r>
            <a:endParaRPr lang="en-US" sz="11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/>
              <a:t>He recommends the Flu-shot program for her kids – she instantly books appointment</a:t>
            </a:r>
            <a:endParaRPr lang="en-IN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7328848" y="2034450"/>
            <a:ext cx="1785600" cy="2089361"/>
          </a:xfrm>
          <a:prstGeom prst="rect">
            <a:avLst/>
          </a:prstGeom>
          <a:noFill/>
          <a:ln>
            <a:solidFill>
              <a:srgbClr val="C6BEB6"/>
            </a:solidFill>
          </a:ln>
        </p:spPr>
        <p:txBody>
          <a:bodyPr wrap="square" rtlCol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 smtClean="0"/>
              <a:t>Pharmacist suggest a new generic drug for her. She </a:t>
            </a:r>
            <a:r>
              <a:rPr lang="en-IN" sz="1100" b="1" dirty="0" smtClean="0"/>
              <a:t>checks for drug  interactions </a:t>
            </a:r>
            <a:r>
              <a:rPr lang="en-IN" sz="1100" dirty="0" smtClean="0"/>
              <a:t>instantly on her smartphone</a:t>
            </a:r>
            <a:endParaRPr lang="en-IN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Jane picks up her </a:t>
            </a:r>
            <a:r>
              <a:rPr lang="en-US" sz="1100" dirty="0" smtClean="0"/>
              <a:t>meds, pa</a:t>
            </a:r>
            <a:r>
              <a:rPr lang="en-US" sz="1100" b="1" dirty="0" smtClean="0"/>
              <a:t>ys through m-wallet</a:t>
            </a:r>
            <a:r>
              <a:rPr lang="en-US" sz="1100" dirty="0" smtClean="0"/>
              <a:t> and gets her loyalty points credited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/>
              <a:t>She returns home happy with the experience.</a:t>
            </a:r>
            <a:endParaRPr lang="en-IN" sz="1100" dirty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  <a:p>
            <a:endParaRPr lang="en-IN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9464" y="4481244"/>
            <a:ext cx="1785600" cy="900000"/>
          </a:xfrm>
          <a:prstGeom prst="rect">
            <a:avLst/>
          </a:prstGeom>
          <a:noFill/>
          <a:ln>
            <a:solidFill>
              <a:srgbClr val="C6BEB6"/>
            </a:solidFill>
          </a:ln>
        </p:spPr>
        <p:txBody>
          <a:bodyPr wrap="square" rtlCol="0">
            <a:noAutofit/>
          </a:bodyPr>
          <a:lstStyle/>
          <a:p>
            <a:pPr marL="95250" indent="-95250">
              <a:buFont typeface="Arial" panose="020B0604020202020204" pitchFamily="34" charset="0"/>
              <a:buChar char="•"/>
            </a:pPr>
            <a:r>
              <a:rPr lang="en-US" sz="1100" dirty="0" smtClean="0"/>
              <a:t>IOT </a:t>
            </a:r>
            <a:r>
              <a:rPr lang="en-US" sz="1100" dirty="0"/>
              <a:t>based Smart pill box</a:t>
            </a:r>
          </a:p>
          <a:p>
            <a:pPr marL="95250" indent="-95250">
              <a:buFont typeface="Arial" panose="020B0604020202020204" pitchFamily="34" charset="0"/>
              <a:buChar char="•"/>
            </a:pPr>
            <a:r>
              <a:rPr lang="en-US" sz="1100" dirty="0" smtClean="0"/>
              <a:t>Digital SMS – Pre-Order</a:t>
            </a:r>
            <a:endParaRPr lang="en-IN" sz="1100" dirty="0"/>
          </a:p>
          <a:p>
            <a:pPr marL="95250" indent="-95250">
              <a:buFont typeface="Arial" panose="020B0604020202020204" pitchFamily="34" charset="0"/>
              <a:buChar char="•"/>
            </a:pPr>
            <a:r>
              <a:rPr lang="en-IN" sz="1100" dirty="0" smtClean="0"/>
              <a:t>Refill alerts</a:t>
            </a:r>
            <a:endParaRPr lang="en-IN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1841476" y="4481244"/>
            <a:ext cx="1785600" cy="900000"/>
          </a:xfrm>
          <a:prstGeom prst="rect">
            <a:avLst/>
          </a:prstGeom>
          <a:noFill/>
          <a:ln>
            <a:solidFill>
              <a:srgbClr val="C6BEB6"/>
            </a:solidFill>
          </a:ln>
        </p:spPr>
        <p:txBody>
          <a:bodyPr wrap="square" rtlCol="0">
            <a:noAutofit/>
          </a:bodyPr>
          <a:lstStyle/>
          <a:p>
            <a:pPr marL="95250" indent="-95250">
              <a:buFont typeface="Arial" panose="020B0604020202020204" pitchFamily="34" charset="0"/>
              <a:buChar char="•"/>
            </a:pPr>
            <a:r>
              <a:rPr lang="en-US" sz="1100" dirty="0" smtClean="0"/>
              <a:t>Augmented Reality app</a:t>
            </a:r>
          </a:p>
          <a:p>
            <a:pPr marL="95250" indent="-95250">
              <a:buFont typeface="Arial" panose="020B0604020202020204" pitchFamily="34" charset="0"/>
              <a:buChar char="•"/>
            </a:pPr>
            <a:r>
              <a:rPr lang="en-US" sz="1100" dirty="0" smtClean="0"/>
              <a:t>Personalized location based offers</a:t>
            </a:r>
            <a:endParaRPr lang="en-US" sz="1100" dirty="0"/>
          </a:p>
          <a:p>
            <a:endParaRPr lang="en-IN" sz="1100" dirty="0"/>
          </a:p>
          <a:p>
            <a:endParaRPr lang="en-IN" sz="1100" dirty="0"/>
          </a:p>
        </p:txBody>
      </p:sp>
      <p:sp>
        <p:nvSpPr>
          <p:cNvPr id="16" name="TextBox 15"/>
          <p:cNvSpPr txBox="1"/>
          <p:nvPr/>
        </p:nvSpPr>
        <p:spPr>
          <a:xfrm>
            <a:off x="3671248" y="4481244"/>
            <a:ext cx="1785600" cy="900000"/>
          </a:xfrm>
          <a:prstGeom prst="rect">
            <a:avLst/>
          </a:prstGeom>
          <a:noFill/>
          <a:ln>
            <a:solidFill>
              <a:srgbClr val="C6BEB6"/>
            </a:solidFill>
          </a:ln>
        </p:spPr>
        <p:txBody>
          <a:bodyPr wrap="square" rtlCol="0">
            <a:noAutofit/>
          </a:bodyPr>
          <a:lstStyle/>
          <a:p>
            <a:pPr marL="95250" indent="-95250">
              <a:buFont typeface="Arial" panose="020B0604020202020204" pitchFamily="34" charset="0"/>
              <a:buChar char="•"/>
            </a:pPr>
            <a:r>
              <a:rPr lang="en-US" sz="1100" dirty="0" err="1" smtClean="0"/>
              <a:t>iBeacon</a:t>
            </a:r>
            <a:endParaRPr lang="en-US" sz="1100" dirty="0"/>
          </a:p>
          <a:p>
            <a:pPr marL="95250" indent="-95250">
              <a:buFont typeface="Arial" panose="020B0604020202020204" pitchFamily="34" charset="0"/>
              <a:buChar char="•"/>
            </a:pPr>
            <a:r>
              <a:rPr lang="en-US" sz="1100" dirty="0" smtClean="0"/>
              <a:t>Mobile app</a:t>
            </a:r>
          </a:p>
          <a:p>
            <a:pPr marL="95250" indent="-95250">
              <a:buFont typeface="Arial" panose="020B0604020202020204" pitchFamily="34" charset="0"/>
              <a:buChar char="•"/>
            </a:pPr>
            <a:endParaRPr lang="en-IN" sz="1100" dirty="0"/>
          </a:p>
        </p:txBody>
      </p:sp>
      <p:sp>
        <p:nvSpPr>
          <p:cNvPr id="17" name="TextBox 16"/>
          <p:cNvSpPr txBox="1"/>
          <p:nvPr/>
        </p:nvSpPr>
        <p:spPr>
          <a:xfrm>
            <a:off x="5500048" y="4481244"/>
            <a:ext cx="1785600" cy="900000"/>
          </a:xfrm>
          <a:prstGeom prst="rect">
            <a:avLst/>
          </a:prstGeom>
          <a:noFill/>
          <a:ln>
            <a:solidFill>
              <a:srgbClr val="C6BEB6"/>
            </a:solidFill>
          </a:ln>
        </p:spPr>
        <p:txBody>
          <a:bodyPr wrap="square" rtlCol="0">
            <a:noAutofit/>
          </a:bodyPr>
          <a:lstStyle/>
          <a:p>
            <a:pPr marL="95250" indent="-95250">
              <a:buFont typeface="Arial" panose="020B0604020202020204" pitchFamily="34" charset="0"/>
              <a:buChar char="•"/>
            </a:pPr>
            <a:r>
              <a:rPr lang="en-US" sz="1100" dirty="0" smtClean="0"/>
              <a:t>Store Power</a:t>
            </a:r>
          </a:p>
          <a:p>
            <a:pPr marL="95250" indent="-95250">
              <a:buFont typeface="Arial" panose="020B0604020202020204" pitchFamily="34" charset="0"/>
              <a:buChar char="•"/>
            </a:pPr>
            <a:r>
              <a:rPr lang="en-US" sz="1100" dirty="0"/>
              <a:t>AR Promo </a:t>
            </a:r>
            <a:r>
              <a:rPr lang="en-US" sz="1100" dirty="0" smtClean="0"/>
              <a:t>Locator</a:t>
            </a:r>
          </a:p>
          <a:p>
            <a:pPr marL="95250" indent="-95250">
              <a:buFont typeface="Arial" panose="020B0604020202020204" pitchFamily="34" charset="0"/>
              <a:buChar char="•"/>
            </a:pPr>
            <a:r>
              <a:rPr lang="en-US" sz="1100" dirty="0" smtClean="0"/>
              <a:t>Collect &amp; go</a:t>
            </a:r>
            <a:endParaRPr lang="en-US" sz="1100" dirty="0"/>
          </a:p>
          <a:p>
            <a:endParaRPr lang="en-IN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7328848" y="4481244"/>
            <a:ext cx="1785600" cy="900000"/>
          </a:xfrm>
          <a:prstGeom prst="rect">
            <a:avLst/>
          </a:prstGeom>
          <a:noFill/>
          <a:ln>
            <a:solidFill>
              <a:srgbClr val="C6BEB6"/>
            </a:solidFill>
          </a:ln>
        </p:spPr>
        <p:txBody>
          <a:bodyPr wrap="square" rtlCol="0">
            <a:noAutofit/>
          </a:bodyPr>
          <a:lstStyle/>
          <a:p>
            <a:pPr marL="95250" indent="-95250">
              <a:buFont typeface="Arial" panose="020B0604020202020204" pitchFamily="34" charset="0"/>
              <a:buChar char="•"/>
            </a:pPr>
            <a:r>
              <a:rPr lang="en-US" sz="1100" dirty="0"/>
              <a:t>In-Store App</a:t>
            </a:r>
          </a:p>
          <a:p>
            <a:pPr marL="273050" lvl="1" indent="-95250">
              <a:buFont typeface="Arial" panose="020B0604020202020204" pitchFamily="34" charset="0"/>
              <a:buChar char="•"/>
            </a:pPr>
            <a:r>
              <a:rPr lang="en-US" sz="1100" dirty="0" smtClean="0"/>
              <a:t>Way finding</a:t>
            </a:r>
            <a:endParaRPr lang="en-US" sz="1100" dirty="0"/>
          </a:p>
          <a:p>
            <a:pPr marL="273050" lvl="1" indent="-95250">
              <a:buFont typeface="Arial" panose="020B0604020202020204" pitchFamily="34" charset="0"/>
              <a:buChar char="•"/>
            </a:pPr>
            <a:r>
              <a:rPr lang="en-US" sz="1100" dirty="0"/>
              <a:t>Scan for Info</a:t>
            </a:r>
          </a:p>
          <a:p>
            <a:pPr marL="273050" lvl="1" indent="-95250">
              <a:buFont typeface="Arial" panose="020B0604020202020204" pitchFamily="34" charset="0"/>
              <a:buChar char="•"/>
            </a:pPr>
            <a:r>
              <a:rPr lang="en-US" sz="1100" dirty="0" smtClean="0"/>
              <a:t>Special </a:t>
            </a:r>
            <a:r>
              <a:rPr lang="en-US" sz="1100" dirty="0"/>
              <a:t>item requests</a:t>
            </a:r>
          </a:p>
          <a:p>
            <a:pPr marL="273050" lvl="1" indent="-95250">
              <a:buFont typeface="Arial" panose="020B0604020202020204" pitchFamily="34" charset="0"/>
              <a:buChar char="•"/>
            </a:pPr>
            <a:r>
              <a:rPr lang="en-US" sz="1100" dirty="0" smtClean="0"/>
              <a:t>Loyalty integration</a:t>
            </a:r>
            <a:endParaRPr lang="en-US" sz="1100" dirty="0"/>
          </a:p>
          <a:p>
            <a:endParaRPr lang="en-IN" sz="1100" dirty="0"/>
          </a:p>
        </p:txBody>
      </p:sp>
      <p:sp>
        <p:nvSpPr>
          <p:cNvPr id="19" name="Pentagon 18"/>
          <p:cNvSpPr/>
          <p:nvPr/>
        </p:nvSpPr>
        <p:spPr>
          <a:xfrm>
            <a:off x="25386" y="4178404"/>
            <a:ext cx="1524000" cy="252000"/>
          </a:xfrm>
          <a:prstGeom prst="homePlate">
            <a:avLst/>
          </a:prstGeom>
          <a:solidFill>
            <a:srgbClr val="98A782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 dirty="0" smtClean="0">
                <a:solidFill>
                  <a:schemeClr val="tx1"/>
                </a:solidFill>
              </a:rPr>
              <a:t>Enablers</a:t>
            </a:r>
            <a:endParaRPr lang="en-IN" sz="1300" b="1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386" y="1748319"/>
            <a:ext cx="1600778" cy="311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At </a:t>
            </a:r>
            <a:r>
              <a:rPr lang="en-US" sz="1400" b="1" dirty="0" smtClean="0">
                <a:solidFill>
                  <a:schemeClr val="accent2">
                    <a:lumMod val="75000"/>
                  </a:schemeClr>
                </a:solidFill>
              </a:rPr>
              <a:t>home</a:t>
            </a:r>
            <a:endParaRPr 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41476" y="1752467"/>
            <a:ext cx="1663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2">
                    <a:lumMod val="75000"/>
                  </a:schemeClr>
                </a:solidFill>
              </a:rPr>
              <a:t>Store Visit</a:t>
            </a:r>
            <a:endParaRPr 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71248" y="1752467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Entering the store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86400" y="1748319"/>
            <a:ext cx="3145808" cy="311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Inside the store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91966" y="960127"/>
            <a:ext cx="534198" cy="611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6608" y="773689"/>
            <a:ext cx="635358" cy="850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4114800" y="884561"/>
            <a:ext cx="635358" cy="850142"/>
            <a:chOff x="4114800" y="884561"/>
            <a:chExt cx="635358" cy="850142"/>
          </a:xfrm>
        </p:grpSpPr>
        <p:pic>
          <p:nvPicPr>
            <p:cNvPr id="25" name="Picture 4"/>
            <p:cNvPicPr>
              <a:picLocks noChangeAspect="1" noChangeArrowheads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114800" y="884561"/>
              <a:ext cx="635358" cy="850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7" name="Picture 9" descr="http://www.vectors4all.net/preview/no-hope-wireless-access-point-clip-art.jp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4759" y="1180773"/>
              <a:ext cx="252000" cy="271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/>
          <p:cNvGrpSpPr/>
          <p:nvPr/>
        </p:nvGrpSpPr>
        <p:grpSpPr>
          <a:xfrm>
            <a:off x="4750159" y="808060"/>
            <a:ext cx="765902" cy="649358"/>
            <a:chOff x="4750159" y="808060"/>
            <a:chExt cx="765902" cy="649358"/>
          </a:xfrm>
        </p:grpSpPr>
        <p:pic>
          <p:nvPicPr>
            <p:cNvPr id="2058" name="Picture 10"/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750159" y="808060"/>
              <a:ext cx="749890" cy="6493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4796061" y="922180"/>
              <a:ext cx="720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</a:rPr>
                <a:t>Your Rx is ready!</a:t>
              </a:r>
              <a:endParaRPr lang="en-IN" sz="10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059" name="Picture 11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30" b="100000" l="0" r="94764">
                        <a14:foregroundMark x1="34031" y1="27273" x2="34031" y2="27273"/>
                        <a14:foregroundMark x1="69634" y1="90909" x2="69634" y2="90909"/>
                        <a14:foregroundMark x1="82723" y1="87273" x2="82723" y2="87273"/>
                        <a14:foregroundMark x1="62827" y1="89091" x2="62827" y2="89091"/>
                        <a14:foregroundMark x1="48168" y1="65455" x2="48168" y2="65455"/>
                        <a14:foregroundMark x1="50785" y1="55758" x2="50785" y2="55758"/>
                        <a14:foregroundMark x1="51309" y1="44848" x2="51309" y2="44848"/>
                        <a14:foregroundMark x1="27225" y1="95758" x2="27225" y2="95758"/>
                        <a14:foregroundMark x1="35079" y1="96970" x2="35079" y2="96970"/>
                        <a14:foregroundMark x1="15183" y1="96970" x2="15183" y2="96970"/>
                        <a14:foregroundMark x1="8901" y1="80606" x2="8901" y2="80606"/>
                        <a14:foregroundMark x1="9424" y1="66667" x2="9424" y2="66667"/>
                        <a14:foregroundMark x1="8901" y1="52727" x2="8901" y2="52727"/>
                        <a14:foregroundMark x1="8901" y1="31515" x2="8901" y2="31515"/>
                        <a14:foregroundMark x1="43979" y1="73939" x2="43979" y2="73939"/>
                        <a14:foregroundMark x1="91099" y1="64848" x2="91099" y2="64848"/>
                        <a14:foregroundMark x1="50785" y1="21212" x2="50785" y2="21212"/>
                        <a14:foregroundMark x1="75393" y1="44848" x2="75393" y2="44848"/>
                        <a14:foregroundMark x1="75393" y1="41818" x2="75393" y2="41818"/>
                        <a14:foregroundMark x1="56021" y1="90909" x2="56021" y2="90909"/>
                        <a14:foregroundMark x1="75393" y1="95152" x2="75393" y2="95152"/>
                        <a14:foregroundMark x1="87435" y1="90909" x2="87435" y2="90909"/>
                        <a14:foregroundMark x1="52880" y1="76970" x2="52880" y2="76970"/>
                        <a14:foregroundMark x1="41885" y1="96970" x2="41885" y2="96970"/>
                        <a14:foregroundMark x1="23037" y1="93939" x2="23037" y2="939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81800" y="829252"/>
            <a:ext cx="1271292" cy="1100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3951" y1="15532" x2="43951" y2="15532"/>
                        <a14:foregroundMark x1="46914" y1="13617" x2="46914" y2="13617"/>
                        <a14:foregroundMark x1="38765" y1="19787" x2="38765" y2="19787"/>
                        <a14:foregroundMark x1="48889" y1="19787" x2="48889" y2="19787"/>
                        <a14:foregroundMark x1="55309" y1="17234" x2="55309" y2="172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8000" y="719418"/>
            <a:ext cx="1266448" cy="1469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8183070" y="1297354"/>
            <a:ext cx="720000" cy="246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M-Wallet</a:t>
            </a:r>
            <a:endParaRPr lang="en-IN" sz="1000" b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2642544" y="811069"/>
            <a:ext cx="1007202" cy="1029887"/>
            <a:chOff x="2642544" y="811069"/>
            <a:chExt cx="1007202" cy="1029887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2544" y="811069"/>
              <a:ext cx="1007202" cy="102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1" name="Picture 13"/>
            <p:cNvPicPr>
              <a:picLocks noChangeAspect="1" noChangeArrowheads="1"/>
            </p:cNvPicPr>
            <p:nvPr/>
          </p:nvPicPr>
          <p:blipFill rotWithShape="1"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998834" y="1379310"/>
              <a:ext cx="459509" cy="111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5054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609601"/>
            <a:ext cx="9139452" cy="5143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/>
            <a:r>
              <a:rPr lang="en-US" sz="2800" dirty="0" smtClean="0"/>
              <a:t>Digitally Re-imagine the Customer interactions: To Be</a:t>
            </a:r>
            <a:endParaRPr lang="en-US" sz="2800" dirty="0"/>
          </a:p>
        </p:txBody>
      </p:sp>
      <p:cxnSp>
        <p:nvCxnSpPr>
          <p:cNvPr id="19" name="Straight Connector 18"/>
          <p:cNvCxnSpPr>
            <a:stCxn id="14" idx="6"/>
            <a:endCxn id="15" idx="2"/>
          </p:cNvCxnSpPr>
          <p:nvPr/>
        </p:nvCxnSpPr>
        <p:spPr>
          <a:xfrm flipV="1">
            <a:off x="2168992" y="3523281"/>
            <a:ext cx="409800" cy="263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392304" y="3467100"/>
            <a:ext cx="4212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7" idx="6"/>
            <a:endCxn id="18" idx="2"/>
          </p:cNvCxnSpPr>
          <p:nvPr/>
        </p:nvCxnSpPr>
        <p:spPr>
          <a:xfrm>
            <a:off x="6588592" y="3523281"/>
            <a:ext cx="43140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06992" y="4283692"/>
            <a:ext cx="2120400" cy="1368000"/>
          </a:xfrm>
          <a:prstGeom prst="rect">
            <a:avLst/>
          </a:prstGeom>
          <a:solidFill>
            <a:schemeClr val="bg1">
              <a:alpha val="89020"/>
            </a:schemeClr>
          </a:solidFill>
        </p:spPr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2000"/>
            </a:lvl1pPr>
          </a:lstStyle>
          <a:p>
            <a:pPr marL="177800" indent="-177800"/>
            <a:r>
              <a:rPr lang="en-IN" sz="1050" b="1" dirty="0" smtClean="0"/>
              <a:t>IOT based Smart pill box</a:t>
            </a:r>
            <a:endParaRPr lang="en-IN" sz="1050" b="1" dirty="0"/>
          </a:p>
          <a:p>
            <a:pPr marL="177800" indent="-177800"/>
            <a:r>
              <a:rPr lang="en-IN" sz="1050" b="1" dirty="0"/>
              <a:t>Digital </a:t>
            </a:r>
            <a:r>
              <a:rPr lang="en-IN" sz="1050" b="1" dirty="0" smtClean="0"/>
              <a:t>SMS – </a:t>
            </a:r>
            <a:r>
              <a:rPr lang="en-IN" sz="1050" dirty="0" smtClean="0"/>
              <a:t>Pre-Order </a:t>
            </a:r>
            <a:endParaRPr lang="en-US" sz="1050" dirty="0" smtClean="0"/>
          </a:p>
          <a:p>
            <a:pPr marL="177800" indent="-177800"/>
            <a:r>
              <a:rPr lang="en-US" sz="1050" b="1" dirty="0" smtClean="0"/>
              <a:t>Prescription </a:t>
            </a:r>
            <a:r>
              <a:rPr lang="en-US" sz="1050" dirty="0" smtClean="0"/>
              <a:t>ready </a:t>
            </a:r>
            <a:r>
              <a:rPr lang="en-US" sz="1050" b="1" dirty="0" smtClean="0"/>
              <a:t>alerts</a:t>
            </a:r>
          </a:p>
          <a:p>
            <a:pPr marL="177800" indent="-177800"/>
            <a:r>
              <a:rPr lang="en-US" sz="1050" dirty="0" smtClean="0"/>
              <a:t>Family prescription management</a:t>
            </a:r>
          </a:p>
          <a:p>
            <a:pPr marL="177800" indent="-177800"/>
            <a:r>
              <a:rPr lang="en-US" sz="1050" b="1" dirty="0" smtClean="0"/>
              <a:t>BOPIS/ mail order</a:t>
            </a:r>
          </a:p>
          <a:p>
            <a:pPr marL="177800" indent="-177800"/>
            <a:r>
              <a:rPr lang="en-US" sz="1050" dirty="0"/>
              <a:t>E-Transfers across </a:t>
            </a:r>
            <a:r>
              <a:rPr lang="en-US" sz="1050" dirty="0" smtClean="0"/>
              <a:t>stores</a:t>
            </a:r>
            <a:endParaRPr lang="en-US" sz="1050" dirty="0"/>
          </a:p>
        </p:txBody>
      </p:sp>
      <p:sp>
        <p:nvSpPr>
          <p:cNvPr id="25" name="TextBox 24"/>
          <p:cNvSpPr txBox="1"/>
          <p:nvPr/>
        </p:nvSpPr>
        <p:spPr>
          <a:xfrm>
            <a:off x="2375400" y="4283691"/>
            <a:ext cx="2120400" cy="1368000"/>
          </a:xfrm>
          <a:prstGeom prst="rect">
            <a:avLst/>
          </a:prstGeom>
          <a:solidFill>
            <a:schemeClr val="bg1">
              <a:alpha val="89020"/>
            </a:schemeClr>
          </a:solidFill>
        </p:spPr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2000"/>
            </a:lvl1pPr>
          </a:lstStyle>
          <a:p>
            <a:pPr marL="177800" indent="-177800"/>
            <a:r>
              <a:rPr lang="en-US" sz="1050" b="1" dirty="0" smtClean="0"/>
              <a:t>One click appointments </a:t>
            </a:r>
            <a:r>
              <a:rPr lang="en-US" sz="1050" dirty="0" smtClean="0"/>
              <a:t>scheduling</a:t>
            </a:r>
          </a:p>
          <a:p>
            <a:pPr marL="177800" indent="-177800"/>
            <a:r>
              <a:rPr lang="en-US" sz="1050" dirty="0" smtClean="0"/>
              <a:t>Mobile</a:t>
            </a:r>
            <a:r>
              <a:rPr lang="en-US" sz="1050" b="1" dirty="0" smtClean="0"/>
              <a:t> Dosage reminders</a:t>
            </a:r>
          </a:p>
          <a:p>
            <a:pPr marL="177800" indent="-177800"/>
            <a:r>
              <a:rPr lang="en-US" sz="1050" b="1" dirty="0" smtClean="0"/>
              <a:t>Pill identifier </a:t>
            </a:r>
            <a:r>
              <a:rPr lang="en-US" sz="1050" dirty="0" smtClean="0"/>
              <a:t>&amp;</a:t>
            </a:r>
            <a:r>
              <a:rPr lang="en-US" sz="1050" b="1" dirty="0" smtClean="0"/>
              <a:t> Symptom tracker </a:t>
            </a:r>
            <a:r>
              <a:rPr lang="en-US" sz="1050" dirty="0" smtClean="0"/>
              <a:t>on</a:t>
            </a:r>
            <a:r>
              <a:rPr lang="en-US" sz="1050" b="1" dirty="0" smtClean="0"/>
              <a:t> mobile</a:t>
            </a:r>
          </a:p>
          <a:p>
            <a:pPr marL="177800" indent="-177800"/>
            <a:r>
              <a:rPr lang="en-US" sz="1050" b="1" dirty="0" smtClean="0"/>
              <a:t>Health monitoring tools</a:t>
            </a:r>
          </a:p>
          <a:p>
            <a:pPr marL="177800" indent="-177800"/>
            <a:r>
              <a:rPr lang="en-US" sz="1050" b="1" dirty="0" smtClean="0"/>
              <a:t>Self diagnosis </a:t>
            </a:r>
            <a:r>
              <a:rPr lang="en-US" sz="1050" dirty="0" smtClean="0"/>
              <a:t>application</a:t>
            </a:r>
          </a:p>
          <a:p>
            <a:pPr marL="177800" indent="-177800"/>
            <a:r>
              <a:rPr lang="en-US" sz="1050" b="1" dirty="0" smtClean="0"/>
              <a:t>DUR </a:t>
            </a:r>
            <a:r>
              <a:rPr lang="en-US" sz="1050" dirty="0" smtClean="0"/>
              <a:t>checks</a:t>
            </a:r>
          </a:p>
          <a:p>
            <a:pPr marL="177800" indent="-177800"/>
            <a:endParaRPr lang="en-US" sz="1050" dirty="0" smtClean="0"/>
          </a:p>
          <a:p>
            <a:pPr marL="177800" indent="-177800"/>
            <a:endParaRPr lang="en-US" sz="1050" dirty="0" smtClean="0"/>
          </a:p>
          <a:p>
            <a:pPr marL="177800" indent="-177800"/>
            <a:endParaRPr lang="en-US" sz="1050" dirty="0" smtClean="0"/>
          </a:p>
          <a:p>
            <a:pPr marL="177800" indent="-177800"/>
            <a:endParaRPr lang="en-US" sz="1050" dirty="0" smtClean="0"/>
          </a:p>
          <a:p>
            <a:pPr marL="177800" indent="-177800"/>
            <a:endParaRPr lang="en-US" sz="1050" b="1" dirty="0" smtClean="0"/>
          </a:p>
          <a:p>
            <a:pPr marL="177800" indent="-177800"/>
            <a:endParaRPr lang="en-US" sz="1050" dirty="0" smtClean="0"/>
          </a:p>
          <a:p>
            <a:pPr marL="177800" indent="-177800"/>
            <a:endParaRPr lang="en-US" sz="1050" b="1" dirty="0" smtClean="0"/>
          </a:p>
          <a:p>
            <a:pPr marL="177800" indent="-177800"/>
            <a:endParaRPr lang="en-US" sz="1050" dirty="0" smtClean="0"/>
          </a:p>
          <a:p>
            <a:pPr marL="177800" indent="-177800"/>
            <a:endParaRPr lang="en-US" sz="1050" dirty="0" smtClean="0"/>
          </a:p>
          <a:p>
            <a:endParaRPr lang="en-IN" sz="105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537192" y="4283691"/>
            <a:ext cx="2320808" cy="1368000"/>
          </a:xfrm>
          <a:prstGeom prst="rect">
            <a:avLst/>
          </a:prstGeom>
          <a:solidFill>
            <a:schemeClr val="bg1">
              <a:alpha val="89020"/>
            </a:schemeClr>
          </a:solidFill>
        </p:spPr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2000"/>
            </a:lvl1pPr>
          </a:lstStyle>
          <a:p>
            <a:pPr marL="177800" indent="-177800"/>
            <a:r>
              <a:rPr lang="en-IN" sz="1050" b="1" dirty="0" smtClean="0"/>
              <a:t>In-Store </a:t>
            </a:r>
            <a:r>
              <a:rPr lang="en-IN" sz="1050" b="1" dirty="0"/>
              <a:t>Self Help </a:t>
            </a:r>
            <a:r>
              <a:rPr lang="en-IN" sz="1050" dirty="0"/>
              <a:t>– </a:t>
            </a:r>
            <a:r>
              <a:rPr lang="en-IN" sz="1050" dirty="0" smtClean="0"/>
              <a:t>Discover, Locate Products &amp; Promotions</a:t>
            </a:r>
          </a:p>
          <a:p>
            <a:pPr marL="177800" indent="-177800"/>
            <a:r>
              <a:rPr lang="en-IN" sz="1050" b="1" dirty="0" smtClean="0"/>
              <a:t>Avatar: Guide </a:t>
            </a:r>
            <a:r>
              <a:rPr lang="en-IN" sz="1050" b="1" dirty="0"/>
              <a:t>me, </a:t>
            </a:r>
            <a:r>
              <a:rPr lang="en-IN" sz="1050" dirty="0"/>
              <a:t>Answer my </a:t>
            </a:r>
            <a:r>
              <a:rPr lang="en-IN" sz="1050" dirty="0" smtClean="0"/>
              <a:t>questions</a:t>
            </a:r>
            <a:endParaRPr lang="en-US" sz="1050" b="1" dirty="0" smtClean="0"/>
          </a:p>
          <a:p>
            <a:pPr marL="177800" indent="-177800"/>
            <a:r>
              <a:rPr lang="en-US" sz="1050" b="1" dirty="0" smtClean="0"/>
              <a:t>Proactive </a:t>
            </a:r>
            <a:r>
              <a:rPr lang="en-US" sz="1050" dirty="0" smtClean="0"/>
              <a:t>Medication review</a:t>
            </a:r>
          </a:p>
          <a:p>
            <a:pPr marL="177800" indent="-177800"/>
            <a:r>
              <a:rPr lang="en-US" sz="1050" b="1" dirty="0" smtClean="0"/>
              <a:t>Personalization </a:t>
            </a:r>
            <a:r>
              <a:rPr lang="en-US" sz="1050" dirty="0" smtClean="0"/>
              <a:t>– ‘</a:t>
            </a:r>
            <a:r>
              <a:rPr lang="en-IN" sz="1050" dirty="0" smtClean="0"/>
              <a:t>Offers </a:t>
            </a:r>
            <a:r>
              <a:rPr lang="en-IN" sz="1050" dirty="0"/>
              <a:t>for </a:t>
            </a:r>
            <a:r>
              <a:rPr lang="en-IN" sz="1050" dirty="0" smtClean="0"/>
              <a:t>me’, reward for my </a:t>
            </a:r>
            <a:r>
              <a:rPr lang="en-IN" sz="1050" b="1" dirty="0" smtClean="0"/>
              <a:t>loyalty</a:t>
            </a:r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2578792" y="2705099"/>
            <a:ext cx="1800000" cy="1636363"/>
          </a:xfrm>
          <a:prstGeom prst="ellipse">
            <a:avLst/>
          </a:prstGeom>
          <a:solidFill>
            <a:srgbClr val="37B6E9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</a:rPr>
              <a:t>Keep me Healthy</a:t>
            </a:r>
            <a:endParaRPr lang="en-IN" sz="16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4788592" y="2705099"/>
            <a:ext cx="1800000" cy="1636363"/>
          </a:xfrm>
          <a:prstGeom prst="ellipse">
            <a:avLst/>
          </a:prstGeom>
          <a:solidFill>
            <a:srgbClr val="37B6E9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</a:rPr>
              <a:t>Enriching Customer service</a:t>
            </a:r>
            <a:endParaRPr lang="en-IN" sz="16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368992" y="2707735"/>
            <a:ext cx="1800000" cy="1636363"/>
          </a:xfrm>
          <a:prstGeom prst="ellipse">
            <a:avLst/>
          </a:prstGeom>
          <a:solidFill>
            <a:srgbClr val="37B6E9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</a:rPr>
              <a:t>Give me Convenience</a:t>
            </a:r>
            <a:endParaRPr lang="en-IN" sz="16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947400" y="4283691"/>
            <a:ext cx="2120400" cy="1368000"/>
          </a:xfrm>
          <a:prstGeom prst="rect">
            <a:avLst/>
          </a:prstGeom>
          <a:solidFill>
            <a:schemeClr val="bg1">
              <a:alpha val="89020"/>
            </a:schemeClr>
          </a:solidFill>
        </p:spPr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2000"/>
            </a:lvl1pPr>
          </a:lstStyle>
          <a:p>
            <a:pPr marL="177800" indent="-177800"/>
            <a:r>
              <a:rPr lang="en-US" sz="1050" b="1" dirty="0" smtClean="0"/>
              <a:t>Social </a:t>
            </a:r>
            <a:r>
              <a:rPr lang="en-US" sz="1050" dirty="0" smtClean="0"/>
              <a:t>Forums &amp; communities for specific conditions</a:t>
            </a:r>
            <a:endParaRPr lang="en-IN" sz="1050" dirty="0"/>
          </a:p>
          <a:p>
            <a:pPr marL="177800" indent="-177800"/>
            <a:r>
              <a:rPr lang="en-US" sz="1050" b="1" dirty="0"/>
              <a:t>I</a:t>
            </a:r>
            <a:r>
              <a:rPr lang="en-US" sz="1050" b="1" dirty="0" smtClean="0"/>
              <a:t>n-store event alerts, </a:t>
            </a:r>
            <a:r>
              <a:rPr lang="en-US" sz="1050" dirty="0" smtClean="0"/>
              <a:t>reminders</a:t>
            </a:r>
          </a:p>
          <a:p>
            <a:pPr marL="177800" indent="-177800"/>
            <a:endParaRPr lang="en-IN" sz="1050" dirty="0"/>
          </a:p>
          <a:p>
            <a:pPr marL="177800" indent="-177800"/>
            <a:endParaRPr lang="en-US" sz="1050" dirty="0" smtClean="0"/>
          </a:p>
          <a:p>
            <a:pPr marL="177800" indent="-177800"/>
            <a:endParaRPr lang="en-US" sz="1050" dirty="0" smtClean="0"/>
          </a:p>
          <a:p>
            <a:endParaRPr lang="en-IN" sz="1050" b="1" dirty="0"/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7020000" y="2705099"/>
            <a:ext cx="1800000" cy="1636363"/>
          </a:xfrm>
          <a:prstGeom prst="ellipse">
            <a:avLst/>
          </a:prstGeom>
          <a:solidFill>
            <a:srgbClr val="37B6E9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</a:rPr>
              <a:t>Empathize with me</a:t>
            </a:r>
            <a:endParaRPr lang="en-IN" sz="1900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87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612440"/>
            <a:ext cx="9151800" cy="5131416"/>
            <a:chOff x="0" y="612440"/>
            <a:chExt cx="9151800" cy="5131416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800" y="612440"/>
              <a:ext cx="7704000" cy="5131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0" y="612440"/>
              <a:ext cx="1447800" cy="5131416"/>
            </a:xfrm>
            <a:prstGeom prst="rect">
              <a:avLst/>
            </a:prstGeom>
            <a:solidFill>
              <a:srgbClr val="DCD7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/>
            <a:r>
              <a:rPr lang="en-US" sz="2800" dirty="0"/>
              <a:t>Digitally Re-imagine the Pharmacist’s </a:t>
            </a:r>
            <a:r>
              <a:rPr lang="en-US" sz="2800" dirty="0" smtClean="0"/>
              <a:t>interactions: To Be</a:t>
            </a:r>
            <a:endParaRPr lang="en-US" sz="2800" dirty="0"/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3518848" y="3377253"/>
            <a:ext cx="2880000" cy="5346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5040448" y="3377253"/>
            <a:ext cx="608400" cy="263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226506" y="4118407"/>
            <a:ext cx="2088000" cy="1368000"/>
          </a:xfrm>
          <a:prstGeom prst="rect">
            <a:avLst/>
          </a:prstGeom>
          <a:solidFill>
            <a:schemeClr val="bg1">
              <a:alpha val="89020"/>
            </a:schemeClr>
          </a:solidFill>
        </p:spPr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2000"/>
            </a:lvl1pPr>
          </a:lstStyle>
          <a:p>
            <a:pPr marL="177800" indent="-177800"/>
            <a:r>
              <a:rPr lang="en-US" sz="1050" b="1" dirty="0" smtClean="0"/>
              <a:t>Predictive alerts on </a:t>
            </a:r>
            <a:r>
              <a:rPr lang="en-US" sz="1050" dirty="0" smtClean="0"/>
              <a:t>Inventory</a:t>
            </a:r>
            <a:endParaRPr lang="en-US" sz="1050" b="1" dirty="0" smtClean="0"/>
          </a:p>
          <a:p>
            <a:pPr marL="177800" indent="-177800"/>
            <a:r>
              <a:rPr lang="en-US" sz="1050" b="1" dirty="0" smtClean="0"/>
              <a:t>Customer Kiosks/ </a:t>
            </a:r>
            <a:r>
              <a:rPr lang="en-US" sz="1050" b="1" dirty="0" err="1" smtClean="0"/>
              <a:t>ipad</a:t>
            </a:r>
            <a:r>
              <a:rPr lang="en-US" sz="1050" b="1" dirty="0" smtClean="0"/>
              <a:t> </a:t>
            </a:r>
            <a:r>
              <a:rPr lang="en-US" sz="1050" dirty="0" smtClean="0"/>
              <a:t>for</a:t>
            </a:r>
            <a:r>
              <a:rPr lang="en-US" sz="1050" b="1" dirty="0" smtClean="0"/>
              <a:t> </a:t>
            </a:r>
            <a:r>
              <a:rPr lang="en-US" sz="1050" dirty="0" smtClean="0"/>
              <a:t>entering demographic info</a:t>
            </a:r>
          </a:p>
          <a:p>
            <a:pPr marL="177800" indent="-177800"/>
            <a:r>
              <a:rPr lang="en-US" sz="1050" b="1" dirty="0" smtClean="0"/>
              <a:t>Store Power </a:t>
            </a:r>
            <a:r>
              <a:rPr lang="en-US" sz="1050" dirty="0" smtClean="0"/>
              <a:t>– </a:t>
            </a:r>
          </a:p>
          <a:p>
            <a:pPr marL="349250" lvl="1" indent="-177800">
              <a:buFont typeface="Arial" panose="020B0604020202020204" pitchFamily="34" charset="0"/>
              <a:buChar char="•"/>
            </a:pPr>
            <a:r>
              <a:rPr lang="en-US" sz="850" dirty="0" smtClean="0"/>
              <a:t>task management, </a:t>
            </a:r>
          </a:p>
          <a:p>
            <a:pPr marL="349250" lvl="1" indent="-177800">
              <a:buFont typeface="Arial" panose="020B0604020202020204" pitchFamily="34" charset="0"/>
              <a:buChar char="•"/>
            </a:pPr>
            <a:r>
              <a:rPr lang="en-US" sz="850" dirty="0" smtClean="0"/>
              <a:t>predictive operations, </a:t>
            </a:r>
          </a:p>
          <a:p>
            <a:pPr marL="349250" lvl="1" indent="-177800">
              <a:buFont typeface="Arial" panose="020B0604020202020204" pitchFamily="34" charset="0"/>
              <a:buChar char="•"/>
            </a:pPr>
            <a:r>
              <a:rPr lang="en-US" sz="850" dirty="0" smtClean="0"/>
              <a:t>holistic view of customer preferences &amp; interactions</a:t>
            </a:r>
          </a:p>
          <a:p>
            <a:pPr marL="349250" lvl="1" indent="-177800">
              <a:buFont typeface="Arial" panose="020B0604020202020204" pitchFamily="34" charset="0"/>
              <a:buChar char="•"/>
            </a:pPr>
            <a:r>
              <a:rPr lang="en-US" sz="850" dirty="0" smtClean="0"/>
              <a:t>Cross channel order visibility</a:t>
            </a:r>
          </a:p>
          <a:p>
            <a:pPr marL="177800" indent="-177800"/>
            <a:endParaRPr lang="en-US" sz="1050" dirty="0" smtClean="0"/>
          </a:p>
          <a:p>
            <a:pPr marL="177800" indent="-177800"/>
            <a:endParaRPr lang="en-US" sz="1050" dirty="0" smtClean="0"/>
          </a:p>
          <a:p>
            <a:pPr marL="177800" indent="-177800"/>
            <a:endParaRPr lang="en-US" sz="1050" b="1" dirty="0" smtClean="0"/>
          </a:p>
          <a:p>
            <a:pPr marL="177800" indent="-177800"/>
            <a:endParaRPr lang="en-US" sz="1050" dirty="0" smtClean="0"/>
          </a:p>
          <a:p>
            <a:pPr marL="177800" indent="-177800"/>
            <a:endParaRPr lang="en-US" sz="1050" dirty="0" smtClean="0"/>
          </a:p>
          <a:p>
            <a:pPr marL="177800" indent="-177800"/>
            <a:endParaRPr lang="en-US" sz="1050" dirty="0" smtClean="0"/>
          </a:p>
          <a:p>
            <a:pPr marL="177800" indent="-177800"/>
            <a:endParaRPr lang="en-US" sz="1050" b="1" dirty="0" smtClean="0"/>
          </a:p>
          <a:p>
            <a:pPr marL="177800" indent="-177800"/>
            <a:endParaRPr lang="en-US" sz="1050" dirty="0" smtClean="0"/>
          </a:p>
          <a:p>
            <a:pPr marL="177800" indent="-177800"/>
            <a:endParaRPr lang="en-US" sz="1050" b="1" dirty="0" smtClean="0"/>
          </a:p>
          <a:p>
            <a:pPr marL="177800" indent="-177800"/>
            <a:endParaRPr lang="en-US" sz="1050" dirty="0" smtClean="0"/>
          </a:p>
          <a:p>
            <a:pPr marL="177800" indent="-177800"/>
            <a:endParaRPr lang="en-US" sz="1050" dirty="0" smtClean="0"/>
          </a:p>
          <a:p>
            <a:endParaRPr lang="en-IN" sz="1050" b="1" dirty="0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6388506" y="2575435"/>
            <a:ext cx="1764000" cy="1603636"/>
          </a:xfrm>
          <a:prstGeom prst="ellipse">
            <a:avLst/>
          </a:prstGeom>
          <a:solidFill>
            <a:srgbClr val="37B6E9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</a:rPr>
              <a:t>Improving efficiency</a:t>
            </a:r>
            <a:endParaRPr lang="en-IN" sz="16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00200" y="4118407"/>
            <a:ext cx="2088000" cy="1368000"/>
          </a:xfrm>
          <a:prstGeom prst="rect">
            <a:avLst/>
          </a:prstGeom>
          <a:solidFill>
            <a:schemeClr val="bg1">
              <a:alpha val="89020"/>
            </a:schemeClr>
          </a:solidFill>
        </p:spPr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2000"/>
            </a:lvl1pPr>
          </a:lstStyle>
          <a:p>
            <a:pPr marL="177800" indent="-177800"/>
            <a:r>
              <a:rPr lang="en-US" sz="1050" b="1" dirty="0" smtClean="0"/>
              <a:t>Predictive alerts on diseases </a:t>
            </a:r>
            <a:r>
              <a:rPr lang="en-US" sz="1050" dirty="0" smtClean="0"/>
              <a:t>– flu, allergy</a:t>
            </a:r>
            <a:endParaRPr lang="en-US" sz="1050" dirty="0"/>
          </a:p>
          <a:p>
            <a:pPr marL="177800" indent="-177800"/>
            <a:r>
              <a:rPr lang="en-US" sz="1050" dirty="0" smtClean="0"/>
              <a:t>Prescribable </a:t>
            </a:r>
            <a:r>
              <a:rPr lang="en-US" sz="1050" b="1" dirty="0" smtClean="0"/>
              <a:t>digital therapies</a:t>
            </a:r>
          </a:p>
          <a:p>
            <a:pPr marL="349250" lvl="1" indent="-177800">
              <a:buFont typeface="Arial" panose="020B0604020202020204" pitchFamily="34" charset="0"/>
              <a:buChar char="•"/>
            </a:pPr>
            <a:r>
              <a:rPr lang="en-US" sz="850" dirty="0"/>
              <a:t>Tracking app</a:t>
            </a:r>
          </a:p>
          <a:p>
            <a:pPr marL="349250" lvl="1" indent="-177800">
              <a:buFont typeface="Arial" panose="020B0604020202020204" pitchFamily="34" charset="0"/>
              <a:buChar char="•"/>
            </a:pPr>
            <a:r>
              <a:rPr lang="en-US" sz="850" dirty="0" smtClean="0"/>
              <a:t>Ingestible/ Wearable sensor</a:t>
            </a:r>
            <a:endParaRPr lang="en-US" sz="850" dirty="0"/>
          </a:p>
          <a:p>
            <a:pPr marL="349250" lvl="1" indent="-177800">
              <a:buFont typeface="Arial" panose="020B0604020202020204" pitchFamily="34" charset="0"/>
              <a:buChar char="•"/>
            </a:pPr>
            <a:r>
              <a:rPr lang="en-US" sz="850" dirty="0"/>
              <a:t>Smartphone enabled personal health device</a:t>
            </a:r>
          </a:p>
          <a:p>
            <a:pPr marL="177800" indent="-177800"/>
            <a:r>
              <a:rPr lang="en-US" sz="1050" dirty="0"/>
              <a:t>Sensors for diagnosis &amp; monitoring</a:t>
            </a:r>
          </a:p>
          <a:p>
            <a:pPr marL="177800" indent="-177800"/>
            <a:endParaRPr lang="en-US" sz="1050" dirty="0" smtClean="0"/>
          </a:p>
          <a:p>
            <a:pPr marL="177800" indent="-177800"/>
            <a:endParaRPr lang="en-US" sz="1050" dirty="0" smtClean="0"/>
          </a:p>
          <a:p>
            <a:pPr marL="177800" indent="-177800"/>
            <a:endParaRPr lang="en-US" sz="1050" b="1" dirty="0" smtClean="0"/>
          </a:p>
          <a:p>
            <a:pPr marL="177800" indent="-177800"/>
            <a:endParaRPr lang="en-US" sz="1050" dirty="0" smtClean="0"/>
          </a:p>
          <a:p>
            <a:pPr marL="177800" indent="-177800"/>
            <a:endParaRPr lang="en-US" sz="1050" dirty="0" smtClean="0"/>
          </a:p>
          <a:p>
            <a:pPr marL="177800" indent="-177800"/>
            <a:endParaRPr lang="en-US" sz="1050" dirty="0" smtClean="0"/>
          </a:p>
          <a:p>
            <a:pPr marL="177800" indent="-177800"/>
            <a:endParaRPr lang="en-US" sz="1050" b="1" dirty="0" smtClean="0"/>
          </a:p>
          <a:p>
            <a:pPr marL="177800" indent="-177800"/>
            <a:endParaRPr lang="en-US" sz="1050" dirty="0" smtClean="0"/>
          </a:p>
          <a:p>
            <a:pPr marL="177800" indent="-177800"/>
            <a:endParaRPr lang="en-US" sz="1050" b="1" dirty="0" smtClean="0"/>
          </a:p>
          <a:p>
            <a:pPr marL="177800" indent="-177800"/>
            <a:endParaRPr lang="en-US" sz="1050" dirty="0" smtClean="0"/>
          </a:p>
          <a:p>
            <a:pPr marL="177800" indent="-177800"/>
            <a:endParaRPr lang="en-US" sz="1050" dirty="0" smtClean="0"/>
          </a:p>
          <a:p>
            <a:endParaRPr lang="en-IN" sz="1050" b="1" dirty="0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1762200" y="2575435"/>
            <a:ext cx="1764000" cy="1603636"/>
          </a:xfrm>
          <a:prstGeom prst="ellipse">
            <a:avLst/>
          </a:prstGeom>
          <a:solidFill>
            <a:srgbClr val="37B6E9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</a:rPr>
              <a:t>Medication Therapy Management</a:t>
            </a:r>
            <a:endParaRPr lang="en-IN" sz="16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003800" y="4118407"/>
            <a:ext cx="2088000" cy="1368000"/>
          </a:xfrm>
          <a:prstGeom prst="rect">
            <a:avLst/>
          </a:prstGeom>
          <a:solidFill>
            <a:schemeClr val="bg1">
              <a:alpha val="89020"/>
            </a:schemeClr>
          </a:solidFill>
        </p:spPr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2000"/>
            </a:lvl1pPr>
          </a:lstStyle>
          <a:p>
            <a:pPr marL="177800" indent="-177800"/>
            <a:r>
              <a:rPr lang="en-US" sz="1050" b="1" dirty="0" smtClean="0"/>
              <a:t>Pharmacy-to-Patient Services</a:t>
            </a:r>
            <a:endParaRPr lang="en-US" sz="1050" b="1" dirty="0"/>
          </a:p>
          <a:p>
            <a:pPr marL="177800" indent="-177800"/>
            <a:r>
              <a:rPr lang="en-US" sz="1050" b="1" dirty="0" smtClean="0"/>
              <a:t>Analytics </a:t>
            </a:r>
            <a:r>
              <a:rPr lang="en-US" sz="1050" dirty="0" smtClean="0"/>
              <a:t>for</a:t>
            </a:r>
            <a:r>
              <a:rPr lang="en-US" sz="1050" b="1" dirty="0" smtClean="0"/>
              <a:t> patient care gaps</a:t>
            </a:r>
          </a:p>
          <a:p>
            <a:pPr marL="177800" indent="-177800"/>
            <a:r>
              <a:rPr lang="en-US" sz="1050" b="1" dirty="0" err="1" smtClean="0"/>
              <a:t>Perivista</a:t>
            </a:r>
            <a:r>
              <a:rPr lang="en-US" sz="1050" b="1" dirty="0" smtClean="0"/>
              <a:t> – </a:t>
            </a:r>
          </a:p>
          <a:p>
            <a:pPr marL="349250" lvl="1" indent="-177800">
              <a:buFont typeface="Arial" panose="020B0604020202020204" pitchFamily="34" charset="0"/>
              <a:buChar char="•"/>
            </a:pPr>
            <a:r>
              <a:rPr lang="en-US" sz="850" dirty="0" smtClean="0"/>
              <a:t>In-store customer analytics</a:t>
            </a:r>
          </a:p>
          <a:p>
            <a:pPr marL="349250" lvl="1" indent="-177800">
              <a:buFont typeface="Arial" panose="020B0604020202020204" pitchFamily="34" charset="0"/>
              <a:buChar char="•"/>
            </a:pPr>
            <a:r>
              <a:rPr lang="en-IN" sz="850" dirty="0"/>
              <a:t>Sentiments, Profile, Behaviour, </a:t>
            </a:r>
            <a:r>
              <a:rPr lang="en-IN" sz="850" dirty="0" smtClean="0"/>
              <a:t>Associations</a:t>
            </a:r>
          </a:p>
          <a:p>
            <a:pPr marL="349250" lvl="1" indent="-177800">
              <a:buFont typeface="Arial" panose="020B0604020202020204" pitchFamily="34" charset="0"/>
              <a:buChar char="•"/>
            </a:pPr>
            <a:r>
              <a:rPr lang="en-IN" sz="850" dirty="0" smtClean="0"/>
              <a:t>People </a:t>
            </a:r>
            <a:r>
              <a:rPr lang="en-IN" sz="850" dirty="0"/>
              <a:t>network &amp; Social influence </a:t>
            </a:r>
            <a:endParaRPr lang="en-IN" sz="850" dirty="0" smtClean="0"/>
          </a:p>
          <a:p>
            <a:pPr marL="349250" lvl="1" indent="-177800">
              <a:buFont typeface="Arial" panose="020B0604020202020204" pitchFamily="34" charset="0"/>
              <a:buChar char="•"/>
            </a:pPr>
            <a:r>
              <a:rPr lang="en-IN" sz="850" dirty="0" smtClean="0"/>
              <a:t>Delivers </a:t>
            </a:r>
            <a:r>
              <a:rPr lang="en-IN" sz="850" dirty="0"/>
              <a:t>a pre-computed set of Analytical customer metrics</a:t>
            </a:r>
            <a:endParaRPr lang="en-US" sz="850" dirty="0" smtClean="0"/>
          </a:p>
          <a:p>
            <a:pPr marL="177800" indent="-177800"/>
            <a:endParaRPr lang="en-US" sz="1050" dirty="0" smtClean="0"/>
          </a:p>
          <a:p>
            <a:pPr marL="177800" indent="-177800"/>
            <a:endParaRPr lang="en-US" sz="1050" dirty="0" smtClean="0"/>
          </a:p>
          <a:p>
            <a:pPr marL="177800" indent="-177800"/>
            <a:endParaRPr lang="en-US" sz="1050" dirty="0" smtClean="0"/>
          </a:p>
          <a:p>
            <a:pPr marL="177800" indent="-177800"/>
            <a:endParaRPr lang="en-US" sz="1050" dirty="0" smtClean="0"/>
          </a:p>
          <a:p>
            <a:pPr marL="177800" indent="-177800"/>
            <a:endParaRPr lang="en-US" sz="1050" b="1" dirty="0" smtClean="0"/>
          </a:p>
          <a:p>
            <a:pPr marL="177800" indent="-177800"/>
            <a:endParaRPr lang="en-US" sz="1050" dirty="0" smtClean="0"/>
          </a:p>
          <a:p>
            <a:pPr marL="177800" indent="-177800"/>
            <a:endParaRPr lang="en-US" sz="1050" dirty="0" smtClean="0"/>
          </a:p>
          <a:p>
            <a:pPr marL="177800" indent="-177800"/>
            <a:endParaRPr lang="en-US" sz="1050" dirty="0" smtClean="0"/>
          </a:p>
          <a:p>
            <a:pPr marL="177800" indent="-177800"/>
            <a:endParaRPr lang="en-US" sz="1050" b="1" dirty="0" smtClean="0"/>
          </a:p>
          <a:p>
            <a:pPr marL="177800" indent="-177800"/>
            <a:endParaRPr lang="en-US" sz="1050" dirty="0" smtClean="0"/>
          </a:p>
          <a:p>
            <a:pPr marL="177800" indent="-177800"/>
            <a:endParaRPr lang="en-US" sz="1050" b="1" dirty="0" smtClean="0"/>
          </a:p>
          <a:p>
            <a:pPr marL="177800" indent="-177800"/>
            <a:endParaRPr lang="en-US" sz="1050" dirty="0" smtClean="0"/>
          </a:p>
          <a:p>
            <a:pPr marL="177800" indent="-177800"/>
            <a:endParaRPr lang="en-US" sz="1050" dirty="0" smtClean="0"/>
          </a:p>
          <a:p>
            <a:endParaRPr lang="en-IN" sz="1050" b="1" dirty="0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4165800" y="2575435"/>
            <a:ext cx="1764000" cy="1603636"/>
          </a:xfrm>
          <a:prstGeom prst="ellipse">
            <a:avLst/>
          </a:prstGeom>
          <a:solidFill>
            <a:srgbClr val="37B6E9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</a:rPr>
              <a:t>Patient well being</a:t>
            </a:r>
            <a:endParaRPr lang="en-IN" sz="1600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39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2789934" y="2745956"/>
            <a:ext cx="202147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myHome</a:t>
            </a:r>
            <a:r>
              <a:rPr 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IOT</a:t>
            </a:r>
          </a:p>
          <a:p>
            <a:r>
              <a:rPr lang="en-US" sz="1200" dirty="0" smtClean="0">
                <a:latin typeface="Arial Narrow" panose="020B0606020202030204" pitchFamily="34" charset="0"/>
              </a:rPr>
              <a:t>Extending Interconnected Retail to Home</a:t>
            </a:r>
          </a:p>
        </p:txBody>
      </p:sp>
      <p:sp>
        <p:nvSpPr>
          <p:cNvPr id="20493" name="Title 1"/>
          <p:cNvSpPr txBox="1">
            <a:spLocks/>
          </p:cNvSpPr>
          <p:nvPr/>
        </p:nvSpPr>
        <p:spPr bwMode="auto">
          <a:xfrm>
            <a:off x="0" y="1"/>
            <a:ext cx="9144000" cy="5714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914400" eaLnBrk="1" latinLnBrk="0" hangingPunct="1">
              <a:buNone/>
              <a:defRPr sz="2400" b="1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sz="2800" b="0" dirty="0">
                <a:latin typeface="+mj-lt"/>
                <a:ea typeface="+mj-ea"/>
                <a:cs typeface="+mj-cs"/>
              </a:rPr>
              <a:t>Retail Solutions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" y="779994"/>
            <a:ext cx="3108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Creating additional channels</a:t>
            </a:r>
            <a:endParaRPr lang="en-IN" sz="1600" b="1" dirty="0" smtClean="0"/>
          </a:p>
        </p:txBody>
      </p:sp>
      <p:sp>
        <p:nvSpPr>
          <p:cNvPr id="49" name="TextBox 48"/>
          <p:cNvSpPr txBox="1"/>
          <p:nvPr/>
        </p:nvSpPr>
        <p:spPr>
          <a:xfrm>
            <a:off x="6144096" y="779994"/>
            <a:ext cx="3108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Digitally Re-Imagine Stores</a:t>
            </a:r>
            <a:endParaRPr lang="en-IN" sz="16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216" y="1129370"/>
            <a:ext cx="2438400" cy="864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217" y="1989696"/>
            <a:ext cx="2289175" cy="765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73936" y="1129370"/>
            <a:ext cx="2427287" cy="696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57254" y="1129370"/>
            <a:ext cx="2553842" cy="808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59336" y="2745956"/>
            <a:ext cx="2500218" cy="839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59984" y="1989696"/>
            <a:ext cx="2322512" cy="578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13" descr="data:image/jpeg;base64,/9j/4AAQSkZJRgABAQAAAQABAAD/2wCEAAkGBhQQERQUDxIVFRUUFBQVFxUWFxQXFBQXFBQeFxUVGBUYHSceFxwjGRgXHy8gIycpLCwsFR4xNTAqNSYrLCkBCQoKDgwOGQ8PGikjHyQqLSkpLCwqLS4vKiwpKSosLCwqKi0sNCksKSopLC0qLCwpLS0sKSkpLCksLCwpLCwsKv/AABEIAOEA4QMBIgACEQEDEQH/xAAcAAABBAMBAAAAAAAAAAAAAAAABAUGBwIDCAH/xABMEAABAwIDAgcJDAkEAgMAAAABAAIRAyEEEjETQQUGByJRYbM1cXJ0gZGS0fAXJTJSU1Rzk5Sh0tMUGCM0QmKxssEVJGTxFuEIM4P/xAAYAQEBAQEBAAAAAAAAAAAAAAAAAQMCBP/EACsRAQACAgAFAgUEAwAAAAAAAAABAgMRBBITITFBURRhodHwIjKBsXGR4f/aAAwDAQACEQMRAD8AvFCEIBeOdAk7l6mHj5WLODcY5pgjDViCNQRTMFBC+Hf/AJA4LD1XU6VOpXykgvZlDJGuUk87vgR0Epv/AFksN80relT9a5+Qg6B/WSw3zSt6VP1o/WSw3zSt6VP1rn5CDoH9ZLDfNK3pU/Wj9ZLDfNK3pU/WufkIOgf1ksN80relT9aP1ksN80relT9a5+Qg6B/WSw3zSt6VP1qVU+UzMA5uHkOAIIqCCCJB+D0LlRWdxC4Z2mFNM3dRtG8tMln+W+QILe90k/Nj9YPwrz3Sz82P1g9SgtKuS0Fwyk6iZjyoNRBOfdN/4x+sb6l57p3/ABT9Y31KCGosDUQT33UP+KfrG+pee6l/xT9Y31KAmosDUQWB7qf/ABT9Y31Lz3VR81d9Y31KvTUWJqILD91cfNXfWN9Szocq7C4bTDva3e4Oa6OvKLnySepVsaiwNRB0FhMW2qxr6bg5rgHNI0INwVuUS5L6hOAEnSrWA6htDZS1AIQhAIQhAIQhAKPcoXcvG+K1+zKkKj3KF3Lxvitfsyg49XrWzYaleJZwNTDsRRB0NWmDusXganRElq/Qanyb/Rd6l7+gVPk3+i71K834YBwzOqNde4ygt1ZDnNbpzoGoEjSEjdxPoGxD4n42vVp7Qtem83xEeymBwfUMxTfbXmutOk2svP0Kp8m/0T6ldLOJ9ASAKkSY5w0mwi+gWulxbwrpyEm4Hw9YBMC19CbaRuTpnxHyU1+gVPk3+i71I/QKnyb/AEXepXUeKFAaB/pa/cgcUaO8PB8OfvhOmfEfJSv6BU+Tf6LvUnriliKmHxLS5jwx/MdLTEONj5HQfOrQPFGh0P8AS/8AS3Yfi5TpmaZcDa5yu00s4J0z4iPYlLHfFPmKxNN3xXeYqZMYKtMBweecTFrwTewmL/fos/8ARae4O1O/r7y55XfWhCDTd8V3mKwNN3xXeYqZYng5jYDWuc50wM0AAauJiwEjzhZs4HafhNcLSSHWmYgTfSPv6E5V6qDmk74rvMViaTviu8xU7/0Sn0O8600uLtNznZgTvaSRGWNO/IPnCcidVBzSd8V3mKxNF/xHeYqeN4CYBfMSN4NtbblpwlBzH58PDYLmhznEkwcrobFrgi6ch1UDqEgwQQeg2K1mol/Gpx/Sn5vhHKTeZJaDMwP6JnNRcNoncbXTyVH/AGA+lrdoVMVDOSY+97fpa3aFTNFCEIQCEIQCEIQCj3KF3LxvitfsypCo9yhdy8b4rX7MoOPU4cXhOLw40/b0bjUftAm9LOB2g4iiHTBq0wYmYLxMRfToRJ8L3w3CdI1MlPEUy+DLQ9pcbwQBNh6glbqOb4OWZ1dcCLzY+0+RetwVIMD4p7NkODubkaG3DgdBEahbeBcAcWMlZ7xVLalZgzbN5G0OyDzDstnNBsTPSQVtNp08tMcTaIt4YPomDIN7GNb2tPtZaNlzGNy2aQSQAIa0tDBE2vrFoNo37sLgnPoYN5qVYxNd1CqNu4hnPewZAWc6chuSI6L2wr8DkmpS2tQNp1ntY5jsrwGHKA5w+Ed8G3O0XFbzPlrmw46x+iZ/lmykBoAJknrO89a2U8MT8EOdETbp7whaOCQ40mmrDnAuGeILmte4MfEWLmQbWv0JdhauR8uJP7Mmwk2LQYDRcmJ8qmXJyV5mePFF7aaamGc0S5pAsPOYC1lsDp6t5STHcJ1KmCJrgh4rU5GRzBG3GSA7XmxoU5mn0iD0dHmsVzhzTkiXWbBFNaZcF1S10OGWd0zeNxG4gpwqYhrfhOANrTe/Vqm5ogyE8UeKtGuBUc6oC8BxAcAAdLDL1K5cnJGzFjie0khcC4OY9pIBEWMtJB3XEEa+w3VIdlI0gHT+KIJkboP3re/ilRojaMdUJbpmcCL20y9a0a3Bm/VA8yY8nPG1vSInsFsGBfHNpnS0NWvatDg3MJ6JEnyapfjP2+ZmcgsM85vNdY3F+cIO7epfJNbVjXn19nVMUWiZn0N9TDvaeeIB0BBB7/XK1UKeVx3tccxG8E6weg69RJ1Syrg9mxoLg6XEkAQBYC15AsN6Tb9/+PP7arSJcWpET2VlxzMYuoL6M11uwJiNRPPHp0Y2p4NPswo8ai4ny3r4he3JEfe5v0tbtCpqoTyPn3tZ9LW7VymyihCEIBCEIBCEIBR7lC7l43xWv2ZUhUe5Qu5eN8Vr9mUHHqcuLX75hvGKPaBNqcuLLZxmGExOIoibWmo297IOh8PTdlIc1oa52fm73CRLmkXcPjX03WndhcS6hU2lMNkgNOaYIBJbfqJJQxpyjPcxBjTrjoC9ZSA0AAtYaWEaeRd7ZxU2YfhOq3Z0hQw4o0K+dh21QuFXM4zGa4z1HiCd+miVuruFQ1GsBe9tRz9wcA3QMghzsuk3gG9krLWluXKJOtgbd6NZvm6lrbTg2MD4oADRvkb9Z6tFCY2T1paWBgkuOWJysAAkmIJmBYf0ElaXPcRnaA085pDjYFr8pEixuNegJZDi4aQDvFwQJa9pmNYERI1lbQ3oUtEWjUrXdZ3Blq4WpWblq5MuZjuY6TzXBw+8XTuGrMNWJqiYJvE+Tv6KUpWkaqtpm3lrIBOUlw62yOv4UQl+B4YqsGQBhyixdIkTpY9aTNdaAbW3m8TGuu/716DluALaDSbb++d6WrF/LmOxwdwrVqDK9rQDqWybDrJWHt5NAk/BvBgAD8zs1g9xcbuNyC080CQQLWGi3FrQZy84nW5ItB03WGvQlaxWNQs9yfD4QNa7mDaC8gNG0c43eCNL3I1A6bL1+NrC7RTLrA5iWl0C51st/wAIaiNN8+dYPe1pAiJ0DQT3zG4b5VmInyR2BrOfBduDrDpJE9/4I8608I1XNpnKSHEtaJvldUcGAx1Ejzb1tp1C4WYQfinLI8oJGl9V6+mCCCJB1EWM6qmtqj470RTxj2gkw2nckkn9mDJJ1UfL0/cojv8Af1fBpdm1RovXLqHQfI2fexn0lbtXKcKC8jB966f0lbtXKdIoQhCAQhCAQhCAUe5Qu5eN8Vr9mVIVHuULuXjfFa/ZlBx6nPiz++Ybxij2rU2Jz4s/vmG8Yo9q1B0aygASRqZnrmI80QOopBw7VrCjOEBdUJtlaHxY3INokAHvpzhbMPiWsdziAI83tC7rqZ7ubTqNwjuIxtbaubUa8Uv0YGpkpPMYiLNwxImrfUPGX+ZOHBeIf+jU3VxFQsGYQbOi8gTHXcxe6y4TxtKoS1lRp7xuVvwQysaOgQt8uPHWsTWdy82HNfJaYtXTOHTq0gRJAIm+7o3G87++k2IrQ8NNQsEA2DJMk/GB6B5ylqauFqTHOYKkgSOfq1gDXEy0XdJyiy8d96eyG3E1AwS2u5x3NcKUHq5rQfMnBriABIteQIv1b1H20KOZhpu2hlwIDS3LzDleS6xGaLC6kAUpM9yfHd4ssC6m8uB3Oy6/xR8ECYEDXv8AWsYUfcxtOtV2os57ntcLlhezITGhkDpEFoPf9OKtbTPNLrHWJnulleq1sNaQZJAvvAkjXXKZsvAIvmJmbQIHeI8yjOFcH4mm6n8Fpe51gJL2BkwLNAAaA0aQelSVMtYrPaS9YiezViK+QZnX0ADeswAZ/wCltwWJa9od0jMIBNhoTcda11mS0g/9dCZsJlpMax1RzMsDmOgOjSR0gW32i1lrgrSYnmePPknHrUbPBxYdUc0RIAdbQh1wQNwXgpmSS7fZtojL3pnNO/emzB0gKlRwIG0axrRmvDAbA6kwdY1MpfXaWtimSLs3Zi1sjPEyXGM3T3tyyzRWL6r4/wCNMVptWJmFQ8ozo4Qq+DS7NqjBepDyjtLeEKwc7MQKXOtcbJsaW8yi5esWro/kVPvVT+krdq5TtQLkS7k0vpK/bOU9QCEIQCEIQCEIQCj3KF3LxvitfsypCo9yhdy8b4rX7MoOPU58Wf3zDeMUe1amxOfFn99w3jFHtWoOkVjUphwgrIJPjse2i0F885zWNDQXOc52jQ0akpM67y6iJmdQ9OEBMkN9Fs+eJW4AW6t0/wCFqqYtrXBpnMTAbBLpmIjWZstrHggEGQbg7lljz48k6pMSkxqdT5ZAdc+b/C11Wg6xe1wCDO6DqtgWdOkTp7eZaoSU8KG6x6LRaBF46vv6luawRpbXQwd8rccM72B/ruWon7/OqPYSehQNVpeaYY0gfFcMs2BBFjIFrx0mFnUpBx1IgGA1xEEkQYm+hEGde/K1nB7sm0L2Mpjc4houTLi46XjXWUDdVpikxzmtktaSGtAGYtEgW3n/ACtmG2zQ01XsdmgEMYW3N5aS90jv7r9SXVMA4Mzgtc0xzmuDhB3gjUda0U3QANwmB0TrHfgeZBjijAkCTmbEmGieaSeht5PtGIoE/wD2NaHNJaYaLx3xOh0O8b9VvJTFU47YUEg1DYkHmu3W6FNrETPg8CkBJyyTlFgB8E5gtkpBwVwzSxLSaDpDTB5pbG/SEsc7r8lrqiluUx3vjV8Gl2TVFS9SXlOd75VfBpdk1RQuUR0xyHn3opfSV+2cp8oByG9yKX0lftnKfoBCEIBCEIBCEIBR7lC7l43xWv2ZUhUe5Qu5eN8Vr9mUHHqc+LP75hvGKPatTYnPiz++Ybxij2rUHSKQcLVCNkGMD3vqtaxrojPBLdbbt6XJNwhweyu3LU01ETYjQgggg6711WuO06yRuvr+bj+4Jm0Ruk6lGOB8BUe/EbSvNQV3h7mXGZ4BqZXRzec4tt1jQ3lODaG02NHOhrY0B7+sBNGA4vNpEhj3BpMkZTeQBqTO7pT4xuUQLgRvA71vbVeaMFacRe9P2z4j/X55l3M1msTMfq9Z/PtDLOL9Wu4C06nqSPhjFVhRd+ikZyAQZiRmEgOGhLZg/eNUrE3zRG4Xtff0mIPljrWrFBxktdlmdGtNz1H/AAvR4cPOB8ZWFFraxL3TGcxmjMYzRacsSRv+9QAkOHp1P4qpP/5sbPlGiWg6f4mEmUh7mOkGOm0T0a6+TcobyiufUdhszTUw9IvzsvlzmA17gNYEx1z0qY+2+U3Y3BFxJDi3wRm+7zJCmPk8a+k3EsbmGHfUaaLXjKbA53hg+DMN06O+pbPsE34LBFpkvLusiE4T7exQZudZVe3g07dzSwyXuGhiTzh7dKs3dCRvp1GOGzrvaBA+C0kAaXM6FZZMUZI1L08PxN+HmZrrv7mrihhjSFUFpEvG7obc33CFI5Wimw/CfUc9x1Lhe2m9bJXda8sahlkvOS02n1UhyoO98q3g0eyaooXKT8qLvfKt4NHsmqJ5lWbqDkL7j0fDr9s5WAq+5Cu49Hw63bOVgoBCEIBCEIBCEIBR7lC7l43xWv2ZUhUe5Qu5eN8Vr9mUHHqcuLX75hvGKPaNTanHi5++Yb6ej2gQdHZ17nSbOsMRixTbmMQC0XMC5iSdwEz5FQs2i8zJBU40Ui0agOOVpc2GVDBiCHEgGLE6yOtZYSsHMa4DVognUAiYn20QLs3taF5K0B6M/R7FQKM6M6TF3SPukd+4svc6BRm9v/SxL+u3tv3LTtF5nM6iBuvM/wBLW8/UgUZl5nScu73lRnQKM6C/r/ok+0RnVCg1F5nSfOjaIqluVA++VXwaPZNUTUp5TD741fBpdk1RZRHUXIT3Go+HW7ZysFV9yE9xqPh1u2crBQCEIQCEIQCEIQCj3KF3LxvitfsypCo9yhdy8b4rX7MoOPU4cXv3vD/T0e0Cb0v4A/esP9PS7QIOgNok+OOZuUsDwSAWuzQfRIMzG9YbVBfKoZsNwIGVSXNrGkLspuY4AERGd7XAuaBPRu61IMOQGgNEAaDoG4an+pSYGN5v1lZbRAqzjyo2iS7RBqKBXtEbRJdqjaIFOfr9u+sW4gHQpPtUbYoFW0Xm0SbaLw1UCraIz+10l2iNoqFW0Xm0SXao2qCpOUg++FXwaXZNUYUk5QzOPqeDS7Nqjag6i5Ce41Hw63bOVgqvuQnuNR8Ot2zlYKAQhCAQhCAQhCAUe5Qu5eN8Vr9mVIVHuULuXjfFa/ZlBx6l3AZ/3ND6al/eEhS3gY/7ij9LT/vCC7NqjapHtV7tVQrFX2/6RtUj2qNqgWbVG1SMVEbVQLNqjapHtUbVAs2qNqkZq9CNqgWbRebZJNqjaoFe1Xm1SQ1utG1VCva97/KNqke1RtUFa8fTOOqeDT7MKPJ+47mcZU8Gn/YEwqDqLkJ7jUfDrds5WCq+5Ce41Hw63bOVgoBCEIBCEIBCEIBR7lC7l43xWv2ZUhUe5Qu5eN8Vr9mUHHqV8EH9vR+lp/3hJEq4LP7el9Iz+4ILX2yNqke1XhrKhbtUbZI9qvNqgWmr1rwV+hI9qvdsoFm1RtUi2qzFQRcmYtbfOmukTfptG9Aq2qNqkpqDpO/cPJv/AOutYCtOiBZtfbVe7VItqjaoFm1RtUi2qNqgWbVG19vbRI9qjaqiD8cTOLf3mf2BMid+NZnEv7zP7AmhQdRchPcaj4dbtnKwVX3IT3Go+HW7ZysFAIQhAIQhAIQhAKPcoXcvG+K1+zKkKj3KF3Lxvitfsyg49Sng4/tqf0jP7gky34A/tafht/uCCwdql/AnBbsVUyNc1sNLiXTAAIGgF7kJPwXwdtGlzpAmBG+NT7dad+C8EaVTNSzE5SLm0WvYbjC2wU6mSKT6seIy9LHa/sXniC8a4mkPI/1dajONomjUfTcQSxxaSNDG8KfPqCoCTmGRjiBzsuYRmIEyJkAamJJgwonX4HD3uc8uzEkm41nrC34jh+nXm+enl4bjK578kTvtszbVPfF/i2/GNc5tRjGtOXn5pJImwA6I86wbxeZ0u849SmPEPg12HLnsD3Uw4hwGUuDnMgGLHoXmx1i06l7MluWNmOvyf1Wtc4V6Ti0ExzwTA0khREVldnDuN2tFzQHgzeQ1hgNPf6lWo4qU+l/nHqXWSnLETrTnHk55mIneke2qlXA3EGtiqLaralNgeCQHZpgEiTAjckp4r0x/E/0m+pSc4Wo3g8UaLngGm4ipALaYa7+IgiZuIF9V5M2SceObxG9a/vvOvlHdtGptETOto9w9xHrYSkarqlN7W5ZDc4MOIANxe5CjG1VicJUy7BGhWrZnUsoeBAf8NpEtMlou2J6rqJ/6JS+M/wA49SuG85MdbzGt/eY+sd/5J1FpiJ3r7GgVZ0Uxp8mtYgE16I6ufY9ExeEyt4FpdL/OPUrJwFCoW84AnPvMWgdDhE3veI0uvJxfFThvWkeu/pr7vZw+CuStrWnxr67Vtxi4uvwRZtHseH5oLZsWxIIIHSEzbVTrjZwftXN2zjAdUyxA1IncepRfhHgNraZdTLiW3gkG2/QDv+RbcJn6+KMn+fpMwy4jHGLJNY+X9K74yGcQ7vN/tCa048PGa7u83+1Ny9LB1FyE9xqPh1u2crBVfchPcaj4dbtnKwUAhCEAhCEAhCEAo9yhdy8b4rX7MqQqPcoXcvG+K1+zKDj1bsGQKjMxgZmyTMATc2utKEFoUuNGEY0NbiGwBA5tX8C20uOeGaZGIbI3htYHzhiqpCsTqdpMRaNSuQ8oWEi1d2aNc1ePNkn796RjjthPlm+at+BVOhW15t5cUxUp+2NLaHHnC/LM9Gt+BK8Hyj4anMYgCYnKK4kDdZvtKppC5aTG12YzlLwr7DEugzIca7u9/Am48dsIdcSPRrfgVSLZRoOeQGiSTCszMpFYjwtM8ccH84b6FX8CVYflDwzGOZ+lOyEGzTXaBOpjJBnvKo6+Gcz4Q3Aggggg7wRYrUoa2uDH8odCtZ2Le5uuV5rPAPSOZ1nzpF/5bhPnDfRq/gVWIRVpjjdhPnDfRq/gTrh+UfCNEOxDjpGV2IEAbvgHqVLoWOTDjy654ide7qtpr4W5iuPOFqGTiQYtcVyY6LtWn/y/CfOG+hV/AqpQu6UrSvLWNQkzMzuTjxgqU3Yh5ouD2WykBwtGkOANtPIm5CF2jqLkJ7jUfDrds5WCq+5Ce41Hw63bOVgoBCEIBCEIBCEIBNXGrg04nBYmiww6rRqMB3S5hA/qnVaqjSdCg4oxuCfQqOp1mFj2Etc1wggjctC7E4T4qUcQc1ehSqEaF9NjyPK4FNr+TzDbsJhvqKP4UHJqF1W/k6obsNh/qKH4FodycUt2Hw/2fD/gQctoXUDuTZnyFD7Phvy1rdyZt+SofZ8N+Wg5jQumfcyHydD7Nhfy0e5ePk6H2bC/loOZk4cD8JCi6XNzA96QRvE2PeXQ/uXfyUfs2F/LR7lv8tD7NhPykHPvDPC7a0CmzKB1NBtoAG2AufOmpdMe5b/LQ+zYT8tee5b/ACUPs2F/LQc0IXTI5Lv5KH2bC/lr33MB8nQ+zYX8tBzKhdODkyb8lQ+z4b8tbG8mjN9Gh9nw35aDl9C6kbyb099DD/Z8P+BbW8nNHfhsP9nofgQcrLJjCSABJJgAaknQALq1nJ3h9+Fw31FD8KW4HiVQouD6WHoMcNHMpU2uHlaAUCbkm4DqYPguhSrjK/nvLTq3aPLw09YBAPWCpgktLDuG9KGg70GSEIQCEIQCEIQCEIQCEIQCEIQCEIQCEIQCEIQCEIQCEIQCEIQCEIQCEIQCEIQCEIQCEIQf/9k="/>
          <p:cNvSpPr>
            <a:spLocks noChangeAspect="1" noChangeArrowheads="1"/>
          </p:cNvSpPr>
          <p:nvPr/>
        </p:nvSpPr>
        <p:spPr bwMode="auto">
          <a:xfrm>
            <a:off x="63500" y="-120386"/>
            <a:ext cx="304800" cy="25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Rectangle 3"/>
          <p:cNvSpPr/>
          <p:nvPr/>
        </p:nvSpPr>
        <p:spPr>
          <a:xfrm rot="16200000">
            <a:off x="4903798" y="2164115"/>
            <a:ext cx="2365158" cy="34175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Interactive Displays</a:t>
            </a:r>
            <a:endParaRPr lang="en-IN" sz="1600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5580112" y="697260"/>
            <a:ext cx="0" cy="2940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773936" y="1989696"/>
            <a:ext cx="210423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Shop by Thinking</a:t>
            </a:r>
          </a:p>
          <a:p>
            <a:r>
              <a:rPr lang="en-US" sz="12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Provide a Shopping window triggered by thoughts</a:t>
            </a:r>
          </a:p>
        </p:txBody>
      </p:sp>
      <p:sp>
        <p:nvSpPr>
          <p:cNvPr id="9" name="AutoShape 21" descr="data:image/jpeg;base64,/9j/4AAQSkZJRgABAQAAAQABAAD/2wCEAAkGBxIREhUUERQQFRUVFBYUEhQUFBQUFhQUGBEWFxQUFBcYHCggGBolHBYUITEhJSkrLi4uGB8zODMsNygtLiwBCgoKDg0OGhAQGiwmICQsLC0vNCwsLCwvLywsLCwsLC4sLCwsLSwsLywtLCwsLCwsNCwsLCwsLC0sLCwsLCwsLP/AABEIAOEA4QMBEQACEQEDEQH/xAAcAAEAAQUBAQAAAAAAAAAAAAAABQEDBAYHAgj/xAA/EAACAQIDBAcFBQYGAwAAAAAAAQIDEQQFEiExQVEGImFxgZGhBxMyUrEUQnLB0RUjM4KS4UNiosLS8FOy8f/EABsBAQACAwEBAAAAAAAAAAAAAAAEBQECAwYH/8QAMBEBAAICAQMBBgUEAwEAAAAAAAECAxEEEiExBRNBUWGhsSJxkdHhBjKB8BRSwUL/2gAMAwEAAhEDEQA/AO4gAAAAAAAAAAAAAAAPDqLmB6Uk9wFQAAAAAAAAAAAAAAAAAAAAAAAAAAAAAGNWqX2LcBbDABepVeD8wyvgAAAAAAAAAAAAAAAIjpHnX2SEXoc3JtJXslZXu2Brsenkk+tRVuyTT9UBsGT9JaGJ6sW4z+Sdk3+F7mBMgAAAABSUrAY86z4bAPGt82GHkCoAABk0ZXQZXAAAAAAAAAAAAAAAAHirSjJWkoyXJpNeoGvZx0OoVetS/dTW1OPwt8Lx/NWAtdH86qwq/ZMbsq/4U3uqLgr8X2+G8DaQAAABjYiW2wYWwPMmBTUGVdYNGsGjWDS9hZbWBkgAAAAAAAAAAAAAAAKKSfFAVAh+k2SRxdKyemrDrUai2OMuG1bbP+/ADB6OdJ1Vo/vk1WpydOtC23UvvW4J/VMhcvn4eNEdc+fGnbFgtk8M2WfLhB+MrfkVdv6gpv8ADjn/ADOv3So4E++30eqWfQfxRlHt3o74fW8N51eJj6tbcC8f2ztJ0a0Zq8Wmuady3x5KZK9VJ3HyQ7UtSdWjTFxVS0jdqs/aEDTFxWLSfgGdLP20Cn20B9tAfbQJfKruOp8d3cgwzgAAAAAAAAAAAAAANRx+R43E1Z+8rKFLU9EYtvq8OqreruBSPQjTthiKilzSsvR3A9x/aGD2ytiqS3pbKkUt7V9r9RM68jJxmcOoloUoJpNp2Utq3O248d6p61bJacWCdVjzMe/8vl91px+LFY6refsi8vyhSrTnSj15Je8k29KS3XW6/qR+Hh5XOpXFE/gr7593/s/k63nHhmb28z9f9+KdjkCttqSv2Ril63LunoGGI72mZ/wjTz532rH1YGYZROknJPXFb2laS7WuK7iDy/R8mCOvHPVH1/lJwcumSeme0/Rg4TGToy1QeziuEl2kTicq+C3VSfzj4pGXDXLXVk9mdT3tBVqf3Vdrjb7yfaj2WDNXNji9fEqLJjnHeay1v9q9p1a6YGLzXrb+RlnS0sz7QK/tLtBo/aXaDSX6P4SeJlfaqcX1pc/8sf8AuwMS3iMUkktiWxGGqoAAAAAAAAAAAAAAAABE59itKUF974u7l4nnf6g5s48cYK+befy/lO4eLc9c+5ASlZN8lc8as4jc6QfTTpFLDzo4GnUVHWoSxFbatLqPbtXBLb4rkfS+Jx64MNcdfdH1UnIye0yTP6fk0zPMT9hxUo4fEqrp0tVYWW17XFuL387PiSXF132e9JHj8Nrnb3kJaKltl+MZeK9U+4DCzXDqnVnFbEmnFck1e3ndeB4z1DDXDybVr48/q9Bx8k5McWnz+z3k2aqhqjJOUZWaS4Pjv57PIk8DnxxotF9zE/dpyuLObU18w1HpNUjSq3pXUJ3lGL3xfFbOHIusPqeHL43+iBbhZK/Br1bHtvZfwJlc+O3iXG2K8eYUpY/tOrkuwxjbSV23sSW1t8kgNzyLoq+rPHSVKLfVpuSU57L2b+6uzf3GGJl0XD04xiowSUUrRS3W4WDVcAAAAAAAAAAAAAAAAAAGq5pU1VZdj0rw2Hzz1fNOXmXn4Tr9P52uuPXpxww5xumuasV0Tp3idTtzj205bW95Tx0IuVGpShCq4pv3VWN4tT5JrTZ80+w+m8bNXNirkr4mFHmx+zyTVy+OPexLjsSXHuO7k+j/AGM5HVwuB114yhOvP3miStKMErQ1J7m1tt2oDMziup1pyW7ZFP8ACrP1ueO9Syxl5Npr7u36L/i0mmKsT+f6o2KvJEG86qlT2hB9KKUZVIxcrNQv5v8AsWXpld0mfmh5rztHZJlUvtNNxcZK8m7b/glwJnMpPsLa/wB7uePJHVG0x0oy+Coyk4R1JrbZJ7+ZXcDk5qZYr1Tr4O+amPJXcxCO6O9JKeDi1GhS94/8d3lJLlZ7vCx6PHzJ3q8K7JxP+srmbYqpU61WUpSdtsuXZyXcTMeSuSOqk7hCvS1J1aNMfB5pWo/w6tSPYpO3itzN2rYcF0+xMP4kadRf0PzWz0A2HAdPsNP+Ip0n2rVHzX6AbBgs0oVv4VWnPmoyTa71vQGYAAAAAAAAAAAAAABqWOjapP8AHL1k2fNvUKzHKyxP/afrO15ineOv5QsETTou4bEuF1aM4S+OnL4ZdvYy29N9UycSenzWfd+zlmw1yx38/FTAYHK6U/e08HSp1L31KjC9+aa2I9LT13iWjczMf4/ZCngZN9pj9WZmGdymtNNOCe+TtqtyVti7737iDy/W5vXpwRMfOf8AxIw8KtJ3edz9P5QdR2KasLGO7zg9sm+Qy+IhnJ2q0HpHj/eV6k09l9MfwxVl9L+Jf8XF0Y4qr7T3Sfs7nKdecnuhD1k7L0TNedk6McR8ZaUjctw6UYin7i1RJqUkvz/Ij8O8Xv3htMTHhoeNyjUm6LT/AMr3+Ba+z+DT2nxbhi8sUoqM1wW3inY87h5WbjZN17fL3SnXpjzV1ZptZaZSj8snHydj2HH5Fc1ItCjzYZxW17nnUSHE1AFOzutjW5oCWwPSjF0fgrTa+Wdpr/Um14AbHgPaNJfx6UXzdN2f9Mv1A2LL+mmDq/fdN8qi0+qvH1An6NaM1eEoyXOLTXmgPYAAAAAAAAABr2fUNM9XCX1X9jxn9QcWaZ4yx4t94/ha8LJunT8EXcooqmKNnSKM6Y9LFRndRe2LtJbmn2rwO84bV1v3kd1ZzN61bxDDrVDtEO1YRWfZl7mk4p9eaaXYvvS9TtxcPtcnVPiHDkX1DQcTVL+kK60ug9BcN7nD3l8VV632RtaK8tviUnPzxfLqPEdv3SsWKYrv4o7p9mOqdOnF/CnKXfLd6L1JPp+P8M3+LTJOp0hcgxM516dNbdU0n3b36Jljkv7PHNnDW507HqjPYyni9Mkas31aveHNs7yuSq1J0utFzldcd5b4aTjrWae6GL2i8TWyJbsW9LRaNwrLVms6k1GzU1ANQDUA1AXMNip03qpylB84txfoBsGB6d4ynvlCouVSN35xswNnyv2iU5uMatKcZSaV4NTV3s3bHvA3cAAAAAAAC1isPGpFxlufo+aOHJ49ORjnHfxP+7b48k0t1Q1XH4KdJ7VePCS3P9GeM5Xp2TjW1aNx7p938LrDmpljt5+CPrVtK+i4t8kcKY9y76WaXVjZ79rk+cm7v1bOlvxTttWqzXxKW9m9aTLrWqOxOPjBOUty3Li3yR0jDa89MM3tFI3LTszxkqknKXHcuS4JFvhxRSsVhV5LzadytZHlrxNZJ393HrVHwfKPe/pc25Wf2OPceZ8fu1w4vaX+Tf8AFYyNKEpy2KK/skvoefx4pyXiseZWd5itdy5rjsa6k5Tlvk2+7kvA9NixRSsVj3Km99ztsns7wt6sq0t0E4R/FK12u5fUgep5orWMfx7/AOHXBSbTMuhYjGKnCU29kYuT8EVOOJtaIh2tGvLm+Ez6Sl1nvd/Nnp6TrsiWjbMzmKlTp11uqOUX3xtt+vkSuPkibWp8NSh5q9olE6iW4GoBqAagGoBqArC7dkBsPRbB3xNGO9+8i33RepryQHZwAAAAAAAAFJRT2PajExExqWYnXhGT6PYZyc9FpPipS2dyvaPgQsnp3Hv/APOvy7fZIrzM1ff+pDIMOt8W++UvpexpX0rjVnfTv85lvPPzz7/pDmnTeHucdUUdkbQcVwS93FOy5XTJduPjtT2eu3ycacjJS/XE92oZjipyl1t33Ut1v1K3/i+x7LH/AJXtu/0YtClKtJQhve98IrmzFrVx16pK0tkt01btleGhQpqEdy2yk98nxkykz3tlv1StMeKuOuoap0mzv30tMH+7j/ql83dyLXhcT2UdVvM/RW8nP1zqPCEoUpVZxhBXlJ2S/N9hNvatKza3iEWIm0xWHUcowccPSjTjwW185Pa35nluRlnNkm8rjHjilYrCK6Z5rppqintnZz/CnsXi16Ez03BM29pPiPuj8m0RGmjym3sW97F38C8iEGZb10iw/uMJhaPGN2+9q8vWTI3pd5yZ8l/dr/fs15cdNKw1nWXiAawGsBrAawPdKLk7L/4BJUYKK2eLA2j2fUtWLT+SEpemn8wOpgAAAAAAAAAAABy32q0rYmnP5qVv6Zv/AJAaRUSkrPajExExqWYmYncM3K6tOnHTbTxbf3u1spuZw8m+qvePsu+Fzceui3afuic7zx1Lwhshxe5y/RGvH4sU/FbyxyeX1/hr4+6Bu27K7b2JLiyd47ygeZ1DfOiuTe4jrn/Fkv6F8q7eZQ87k+1npr/bH1W/F43s46reZ+iXzPMoUIa5d0Y8ZPkQ8PHtmv01dsuSMddy5zjcbKpNzm7yk7v9F2HpMWKKVitfEKe95tO5S/Q3L1Uq++qWVOj1rvc5ravBb/Ih+o5ppT2df7rfb+XXjY+q3VPiGR0gzlYio2n1V1Ydy4+LubcHDbj1iff72c81yRMIvWXypV1hg1gNYF3D03N9nFgSVNKKsgPeoDefZZSvOvPlGEf6nJv/ANUB0QAAAAAAAAAAAAOe+16j1KE+U5QfjG62/wArA5nqAagMXFYOM+x81+aOdsUT4dK5JjykOj+Co0utKSdTm9ij+G/1Krm4889or+H5d1twb8eO82/F8+36JvGZrCjG7d392K3y/t2lZTjWvOtaWOXPSld7aXmOPq4ieqWp/LFJtRXJIt8OGmKuoU2XLbJbcrdHL5y+PqLjfa7dkf1JERaf7Y/ZwmYjzKSxGZaqapU1opR+6ntk+Mpvi2Yw8GlbTkv+K0+/4fkxk5VrR0U7R/vlgOC/6yVOKnwcYy2+L1B2VjesajTSZ3O1dRlg1AZGFoOW17F9e4CSjZKy3AV1ANQHUvZdQthpz+eq/KKS+twNyAAAAAAAAAAAADTfatQ1YHV/460J+alD/eBx3UA1ANQDUA1DWyJ0azGoZ3KjkZYQmsD2q7A9qugPesDNwmGvtlu4Ln/YCQUgGoBqAagO19BKGjA0f80XN/zSbXpYCfAAAAAAAAAAAACB6dUNeAxC5U3JfytS/IDgWsBqAagGoBqAagKp3Aha8JQdpJp9qA8awGsDJy3bUV+1+gE/qAagGoBqAagPoTKcP7qhSp/JShHygl+QGWAAAAAAAAAAAPLYGDmXXpzh88Jw8ZRaX1A+bYz2ICuoBqAagGoD1BOTstrAlMLh1DbvfPl3AXasIyVpJNcmrgROLyKL203pfJ7V+qAhsVgqlP4ou3zLavPgBcyd/vPBgTmoBqAagGoDOySj7zEUYWvqqwVt91qVwPocAAAAAAAAAAAeJzsBiYjEpAQmNzG3EDhOYQ0VakeU5Jd2p2Ax9QDUA1AXKNNydl4vkBK4emoLZ4vmBd1gNYDWA1AeMJldKU20tLtvj3retwDEZbOO7rLs3+QGFcBcBcDY/Z3Q95mFDlFym/5acmvWwHdgAAAAAAAAFLgW6lSwEbi8akBr+PzLtA1vH5l2gc7zmd603zd/NAYWoBqAvYei5di4v9AJOkklaKEzoiNrlVSiruLt2fmcfb03qJdvYXiNzDGeM7H5meuWvRC7h8RGbs3pb3atzfK/A1tlmsbmP0ZjHE9trmJUqbtKL7OT7mK8ilo3WScNonutU6j23OlLdXdrevSkcqltl3L6s3aJHWBZxFCE/iSfbufmBGYjKmvgd+x7H57gI+pBxdpJp9oG6+ySyxc5PhS0r+acf+IHZYsCoAAAAAADAs1algInHYuwGtZhjmBrePxzAgMXi2BrmYzvO/YgMa4F/D0b7Xu+oGdrSRiZ0zEbVw+OcHuTXr4M4Zadfvd8V/Zz4TGExUZrY+9cV4EDJjtXynVyxaOy3i8tjPbC0Zej/QUzzXtPeHO+OLeEJVpOLaas1vRNraJjcI0115TGS4xVP3Nban8Envvy7+XkQ8+Kaz7Sn+XWl+3TLFxtN05uL4Pz5MsOPMTjiYRs39zJyqXxeH5nZyZ+sBrAawPNS0laSTXagNz9m+SqLlVSaUrWXYuPqB0lICoAAAAAAKMDHr07gQeYYZgatmVBq4GsY6DAgcZsAga1a8u4C7RpcX5fqBk6wL0XFo423t2r06W6lPkIliYW4TcXeLs+ZmaxMaliJ13hN4DMNex7JLf29qK/Ng6e8eEqmXbJxmEVWOz4l8L59jOWK80n5Nr6lBQpO+y6afimTt7cWdn1bVOEnvdOOr8Sclc6canRWa/NyyzudqZXPqvv/IkOTN1gNYDWBkZRhZYmsqcfhT67/wBoHbcpwSpQUUtyAzwAAAAAAAAFGgLVSgmBF47KVLgBq2adHnwQGm5zkclfYwNFx+AqUpXS89oFinmC3T6r9PMDKVQMnvDGja5GuazVnakpAUhVaaa3rcYtXcalmJbNluNU0n595XZMWp07xd7xkYU5a397bbt4nbF2r3PLXcwxbnNt9xMx/wBrhk8svLJ9TxZu0ZfvAHvALFatKUlTp7Zz/wBK+b9AOv8AQDo2sPSTa6z2tsDdEgKgAAAAAAAAAAClgLdSgnvAjMbk0J8EBqWc9D1K9kvIDn2e9Cmr2XoBpuKyytQey9uXAC1DG8JLS/TzAv8AvAPSqGNMq6zAz8uxWh95zyV7bbxLJzPH3iud9nkR8dJtedus2itULrJyMlsvl1F3v6gZOsCzicVoXNvZGPNgb77NOibb9/WV5Ss9q+gHXKcFFWQHsAAAAAAAAAAAAAAAB4lTTAwcXlcJ8EBquc9DoTTsgOd5/wBAmruKA0jG5NWoPZe3LgBhxxHCSs/QC6qhgeo1rGJjbO1J1m3dmYiI8Ezt51mWExgpdSP/AHiBdq11FNvcgwn+gPRqeMrKrUXVXwrkgy7xl+DjSgoxW5AZQAAAAAAAAAAAAAAAAAAAUcQMbEYKMt6A1vN+iVOonsA510h9nj2uKA5/mPR+tQb2OwEY6jWySsBXUA1ATOGlaEfwr6BhndHMpnjqyST93F+faGX0N0cyeOHpqMVwAmAAAAAAAAAAAAAAAAAAAAAAACwFmrh4y3pAQWa9GKVVPqryA510k9m97uC58AOcZt0ZrUG+rK3cwISd1vTQEzgcNPEShSpp26qk14bAO/dA+i8cLSTaWq3IDc0AAAAAAAAAAAAAAAAAAAAAAAAAAADxOmnvAiM06PUqy2xQGgZ37M4zd4pATHQ3oLDDPU0rgb/CNlZAegAAAAAAAAAAAAAAAAAAAAAAAAAAAAAFLAEgKgAAAAAAAAAAAAAAAAAAAAAAAAAAAAAAAAAAAAAAAAAAAP/Z"/>
          <p:cNvSpPr>
            <a:spLocks noChangeAspect="1" noChangeArrowheads="1"/>
          </p:cNvSpPr>
          <p:nvPr/>
        </p:nvSpPr>
        <p:spPr bwMode="auto">
          <a:xfrm>
            <a:off x="215900" y="6615"/>
            <a:ext cx="304800" cy="25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094" name="Picture 22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10893" y="2864691"/>
            <a:ext cx="727507" cy="606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5" name="Rectangle 21"/>
          <p:cNvSpPr>
            <a:spLocks noChangeArrowheads="1"/>
          </p:cNvSpPr>
          <p:nvPr/>
        </p:nvSpPr>
        <p:spPr bwMode="auto">
          <a:xfrm>
            <a:off x="179695" y="2745956"/>
            <a:ext cx="1649105" cy="664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IN" sz="1600" b="1" dirty="0" err="1" smtClean="0">
                <a:solidFill>
                  <a:srgbClr val="55A51C"/>
                </a:solidFill>
                <a:latin typeface="Tw Cen MT" pitchFamily="34" charset="0"/>
                <a:ea typeface="Microsoft YaHei" pitchFamily="34" charset="-122"/>
              </a:rPr>
              <a:t>CuBuzz</a:t>
            </a:r>
            <a:endParaRPr lang="en-IN" sz="1600" b="1" dirty="0">
              <a:solidFill>
                <a:srgbClr val="55A51C"/>
              </a:solidFill>
              <a:latin typeface="Tw Cen MT" pitchFamily="34" charset="0"/>
              <a:ea typeface="Microsoft YaHei" pitchFamily="34" charset="-122"/>
            </a:endParaRPr>
          </a:p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1200" dirty="0" smtClean="0">
                <a:latin typeface="Arial Narrow" panose="020B0606020202030204" pitchFamily="34" charset="0"/>
                <a:ea typeface="Microsoft YaHei" pitchFamily="34" charset="-122"/>
              </a:rPr>
              <a:t>Interactive Digital Content Proliferation tool</a:t>
            </a:r>
            <a:endParaRPr lang="en-US" sz="1200" dirty="0">
              <a:latin typeface="Arial Narrow" panose="020B0606020202030204" pitchFamily="34" charset="0"/>
              <a:ea typeface="Microsoft YaHei" pitchFamily="34" charset="-122"/>
            </a:endParaRPr>
          </a:p>
        </p:txBody>
      </p:sp>
      <p:pic>
        <p:nvPicPr>
          <p:cNvPr id="30" name="Picture 1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11408" y="2939149"/>
            <a:ext cx="714831" cy="41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8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34150" y="2163805"/>
            <a:ext cx="825562" cy="386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0" y="3577813"/>
            <a:ext cx="9144000" cy="2100000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/>
          <p:cNvSpPr/>
          <p:nvPr/>
        </p:nvSpPr>
        <p:spPr>
          <a:xfrm>
            <a:off x="2464718" y="3672290"/>
            <a:ext cx="4320480" cy="1920213"/>
          </a:xfrm>
          <a:prstGeom prst="rect">
            <a:avLst/>
          </a:prstGeom>
          <a:solidFill>
            <a:srgbClr val="FFFFFF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912768" y="3672290"/>
            <a:ext cx="2123728" cy="1920213"/>
          </a:xfrm>
          <a:prstGeom prst="rect">
            <a:avLst/>
          </a:prstGeom>
          <a:solidFill>
            <a:schemeClr val="bg1">
              <a:alpha val="8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680742" y="4823062"/>
            <a:ext cx="3923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</a:rPr>
              <a:t>4</a:t>
            </a:r>
            <a:r>
              <a:rPr lang="en-US" sz="1600" baseline="30000" dirty="0" smtClean="0">
                <a:solidFill>
                  <a:prstClr val="black"/>
                </a:solidFill>
              </a:rPr>
              <a:t>th</a:t>
            </a:r>
            <a:r>
              <a:rPr lang="en-US" sz="1600" dirty="0" smtClean="0">
                <a:solidFill>
                  <a:prstClr val="black"/>
                </a:solidFill>
              </a:rPr>
              <a:t> Generation POS </a:t>
            </a:r>
          </a:p>
          <a:p>
            <a:r>
              <a:rPr lang="en-US" sz="1600" dirty="0" smtClean="0">
                <a:solidFill>
                  <a:prstClr val="black"/>
                </a:solidFill>
              </a:rPr>
              <a:t>Anywhere Anytime Check out </a:t>
            </a:r>
            <a:endParaRPr lang="en-US" sz="1600" dirty="0">
              <a:solidFill>
                <a:prstClr val="black"/>
              </a:solidFill>
            </a:endParaRPr>
          </a:p>
          <a:p>
            <a:r>
              <a:rPr lang="en-US" sz="1600" dirty="0">
                <a:solidFill>
                  <a:prstClr val="black"/>
                </a:solidFill>
              </a:rPr>
              <a:t>Associate Empowerment with Mobility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984776" y="4823062"/>
            <a:ext cx="2051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Omni-Channel Merchandising Workbench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59722" y="3672290"/>
            <a:ext cx="2123728" cy="835013"/>
          </a:xfrm>
          <a:prstGeom prst="rect">
            <a:avLst/>
          </a:prstGeom>
          <a:solidFill>
            <a:srgbClr val="FFFFFF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solidFill>
                <a:prstClr val="black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19262" y="4163882"/>
            <a:ext cx="2304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</a:rPr>
              <a:t>360</a:t>
            </a:r>
            <a:r>
              <a:rPr lang="en-US" sz="1600" baseline="30000" dirty="0" smtClean="0">
                <a:solidFill>
                  <a:prstClr val="black"/>
                </a:solidFill>
              </a:rPr>
              <a:t>O</a:t>
            </a:r>
            <a:r>
              <a:rPr lang="en-US" sz="1600" dirty="0" smtClean="0">
                <a:solidFill>
                  <a:prstClr val="black"/>
                </a:solidFill>
              </a:rPr>
              <a:t> view of Customer</a:t>
            </a:r>
          </a:p>
        </p:txBody>
      </p:sp>
      <p:pic>
        <p:nvPicPr>
          <p:cNvPr id="42" name="Picture 4" descr="http://www.infogain.com/images/mobile-pos.jpg"/>
          <p:cNvPicPr>
            <a:picLocks noChangeAspect="1" noChangeArrowheads="1"/>
          </p:cNvPicPr>
          <p:nvPr/>
        </p:nvPicPr>
        <p:blipFill>
          <a:blip r:embed="rId11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0742" y="3732297"/>
            <a:ext cx="1123326" cy="600067"/>
          </a:xfrm>
          <a:prstGeom prst="rect">
            <a:avLst/>
          </a:prstGeom>
          <a:noFill/>
        </p:spPr>
      </p:pic>
      <p:pic>
        <p:nvPicPr>
          <p:cNvPr id="43" name="Picture 6" descr="http://www.mmjcomplianceservices.com/pos-system.jpg"/>
          <p:cNvPicPr>
            <a:picLocks noChangeAspect="1" noChangeArrowheads="1"/>
          </p:cNvPicPr>
          <p:nvPr/>
        </p:nvPicPr>
        <p:blipFill>
          <a:blip r:embed="rId1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2910" y="3672290"/>
            <a:ext cx="648072" cy="616798"/>
          </a:xfrm>
          <a:prstGeom prst="rect">
            <a:avLst/>
          </a:prstGeom>
          <a:noFill/>
        </p:spPr>
      </p:pic>
      <p:sp>
        <p:nvSpPr>
          <p:cNvPr id="44" name="TextBox 43"/>
          <p:cNvSpPr txBox="1"/>
          <p:nvPr/>
        </p:nvSpPr>
        <p:spPr>
          <a:xfrm>
            <a:off x="2536726" y="4332363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prstClr val="black"/>
                </a:solidFill>
              </a:rPr>
              <a:t>mPOS</a:t>
            </a:r>
            <a:endParaRPr lang="en-US" sz="2000" b="1" dirty="0">
              <a:solidFill>
                <a:prstClr val="black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616846" y="4212350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prstClr val="black"/>
                </a:solidFill>
              </a:rPr>
              <a:t>TCS POS</a:t>
            </a:r>
            <a:endParaRPr lang="en-US" sz="2000" b="1" dirty="0">
              <a:solidFill>
                <a:prstClr val="black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273030" y="4212350"/>
            <a:ext cx="1368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prstClr val="black"/>
                </a:solidFill>
              </a:rPr>
              <a:t>Store Power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59722" y="3684010"/>
            <a:ext cx="2067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prstClr val="black"/>
                </a:solidFill>
              </a:rPr>
              <a:t>Perivista</a:t>
            </a:r>
            <a:r>
              <a:rPr lang="en-US" sz="2400" b="1" baseline="30000" dirty="0" err="1" smtClean="0">
                <a:solidFill>
                  <a:prstClr val="black"/>
                </a:solidFill>
              </a:rPr>
              <a:t>TM</a:t>
            </a:r>
            <a:endParaRPr lang="en-US" sz="2400" b="1" baseline="30000" dirty="0">
              <a:solidFill>
                <a:prstClr val="black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948264" y="4427696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prstClr val="black"/>
                </a:solidFill>
              </a:rPr>
              <a:t>Optumera</a:t>
            </a:r>
            <a:r>
              <a:rPr lang="en-US" sz="2400" b="1" baseline="30000" dirty="0" err="1">
                <a:solidFill>
                  <a:prstClr val="black"/>
                </a:solidFill>
              </a:rPr>
              <a:t>TM</a:t>
            </a:r>
            <a:endParaRPr lang="en-US" sz="2400" b="1" dirty="0">
              <a:solidFill>
                <a:prstClr val="black"/>
              </a:solidFill>
            </a:endParaRPr>
          </a:p>
        </p:txBody>
      </p:sp>
      <p:pic>
        <p:nvPicPr>
          <p:cNvPr id="50" name="Picture 2" descr="http://images.apple.com/ipad/business/it-center/images/apps_off_the_shelf_hero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89054" y="3732297"/>
            <a:ext cx="936104" cy="619637"/>
          </a:xfrm>
          <a:prstGeom prst="rect">
            <a:avLst/>
          </a:prstGeom>
          <a:noFill/>
        </p:spPr>
      </p:pic>
      <p:cxnSp>
        <p:nvCxnSpPr>
          <p:cNvPr id="51" name="Straight Connector 50"/>
          <p:cNvCxnSpPr/>
          <p:nvPr/>
        </p:nvCxnSpPr>
        <p:spPr>
          <a:xfrm>
            <a:off x="3914758" y="3672290"/>
            <a:ext cx="0" cy="108012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5345038" y="3672290"/>
            <a:ext cx="0" cy="108012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152400" y="5169310"/>
            <a:ext cx="2123728" cy="423193"/>
          </a:xfrm>
          <a:prstGeom prst="rect">
            <a:avLst/>
          </a:prstGeom>
          <a:solidFill>
            <a:srgbClr val="FFFFFF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prstClr val="black"/>
                </a:solidFill>
              </a:rPr>
              <a:t>Personalization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0" y="3849354"/>
            <a:ext cx="1295400" cy="526910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152400" y="4636510"/>
            <a:ext cx="2123728" cy="423193"/>
          </a:xfrm>
          <a:prstGeom prst="rect">
            <a:avLst/>
          </a:prstGeom>
          <a:solidFill>
            <a:srgbClr val="FFFFFF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prstClr val="black"/>
                </a:solidFill>
              </a:rPr>
              <a:t>TCS </a:t>
            </a:r>
            <a:r>
              <a:rPr lang="en-US" sz="2000" b="1" dirty="0" err="1" smtClean="0">
                <a:solidFill>
                  <a:prstClr val="black"/>
                </a:solidFill>
              </a:rPr>
              <a:t>Rewardz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baseline="30000" dirty="0" smtClean="0">
                <a:solidFill>
                  <a:prstClr val="black"/>
                </a:solidFill>
              </a:rPr>
              <a:t>TM</a:t>
            </a:r>
            <a:endParaRPr lang="en-US" sz="2000" b="1" baseline="30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97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47700"/>
          </a:xfrm>
        </p:spPr>
        <p:txBody>
          <a:bodyPr>
            <a:noAutofit/>
          </a:bodyPr>
          <a:lstStyle/>
          <a:p>
            <a:r>
              <a:rPr lang="en-US" sz="2800" b="0" dirty="0">
                <a:latin typeface="+mj-lt"/>
              </a:rPr>
              <a:t>TCS </a:t>
            </a:r>
            <a:r>
              <a:rPr lang="en-US" sz="2800" b="0" dirty="0" err="1">
                <a:latin typeface="+mj-lt"/>
              </a:rPr>
              <a:t>PeriVista</a:t>
            </a:r>
            <a:r>
              <a:rPr lang="en-US" sz="2800" b="0" dirty="0">
                <a:latin typeface="+mj-lt"/>
              </a:rPr>
              <a:t> </a:t>
            </a:r>
            <a:r>
              <a:rPr lang="en-US" sz="2800" b="0" dirty="0" smtClean="0">
                <a:latin typeface="+mj-lt"/>
              </a:rPr>
              <a:t>Shopper –  </a:t>
            </a:r>
            <a:r>
              <a:rPr lang="en-US" sz="2000" b="0" dirty="0" smtClean="0">
                <a:latin typeface="+mj-lt"/>
              </a:rPr>
              <a:t>Connecting </a:t>
            </a:r>
            <a:r>
              <a:rPr lang="en-US" sz="2000" b="0" dirty="0">
                <a:latin typeface="+mj-lt"/>
              </a:rPr>
              <a:t>the Retail customer across </a:t>
            </a:r>
            <a:r>
              <a:rPr lang="en-US" sz="2000" b="0" dirty="0" err="1">
                <a:latin typeface="+mj-lt"/>
              </a:rPr>
              <a:t>touchpoints</a:t>
            </a:r>
            <a:endParaRPr lang="en-US" sz="2000" b="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244" y="921224"/>
            <a:ext cx="8690956" cy="2934268"/>
          </a:xfrm>
          <a:prstGeom prst="rect">
            <a:avLst/>
          </a:prstGeom>
        </p:spPr>
      </p:pic>
      <p:sp>
        <p:nvSpPr>
          <p:cNvPr id="4" name="Round Diagonal Corner Rectangle 3"/>
          <p:cNvSpPr/>
          <p:nvPr/>
        </p:nvSpPr>
        <p:spPr>
          <a:xfrm>
            <a:off x="266994" y="3957111"/>
            <a:ext cx="1383673" cy="593767"/>
          </a:xfrm>
          <a:prstGeom prst="round2Diag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Parallelized Data ingestion</a:t>
            </a:r>
            <a:endParaRPr lang="en-IN" sz="12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1712626" y="3957111"/>
            <a:ext cx="1383673" cy="593767"/>
          </a:xfrm>
          <a:prstGeom prst="round2Diag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Cross-channel &amp; Social identity resolution</a:t>
            </a:r>
            <a:endParaRPr lang="en-IN" sz="12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ound Diagonal Corner Rectangle 5"/>
          <p:cNvSpPr/>
          <p:nvPr/>
        </p:nvSpPr>
        <p:spPr>
          <a:xfrm>
            <a:off x="3158259" y="3957111"/>
            <a:ext cx="1383673" cy="593767"/>
          </a:xfrm>
          <a:prstGeom prst="round2Diag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Cross-channel Retail Customer </a:t>
            </a:r>
            <a:r>
              <a:rPr lang="en-US" sz="12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datamodel</a:t>
            </a:r>
            <a:endParaRPr lang="en-IN" sz="12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ound Diagonal Corner Rectangle 6"/>
          <p:cNvSpPr/>
          <p:nvPr/>
        </p:nvSpPr>
        <p:spPr>
          <a:xfrm>
            <a:off x="4603891" y="3957111"/>
            <a:ext cx="1383673" cy="593767"/>
          </a:xfrm>
          <a:prstGeom prst="round2Diag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Entity, Event, Topic and Sentiment extraction</a:t>
            </a:r>
            <a:endParaRPr lang="en-IN" sz="12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ound Diagonal Corner Rectangle 7"/>
          <p:cNvSpPr/>
          <p:nvPr/>
        </p:nvSpPr>
        <p:spPr>
          <a:xfrm>
            <a:off x="6049523" y="3957111"/>
            <a:ext cx="1383673" cy="593767"/>
          </a:xfrm>
          <a:prstGeom prst="round2Diag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 Attribution &amp; Analytics</a:t>
            </a:r>
            <a:endParaRPr lang="en-IN" sz="12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ound Diagonal Corner Rectangle 8"/>
          <p:cNvSpPr/>
          <p:nvPr/>
        </p:nvSpPr>
        <p:spPr>
          <a:xfrm>
            <a:off x="7495154" y="3957111"/>
            <a:ext cx="1383673" cy="593767"/>
          </a:xfrm>
          <a:prstGeom prst="round2Diag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Built for multiple workloads</a:t>
            </a:r>
            <a:endParaRPr lang="en-IN" sz="12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6993" y="4619118"/>
            <a:ext cx="8611833" cy="431743"/>
          </a:xfrm>
          <a:prstGeom prst="leftRightArrow">
            <a:avLst>
              <a:gd name="adj1" fmla="val 68600"/>
              <a:gd name="adj2" fmla="val 50000"/>
            </a:avLst>
          </a:prstGeom>
          <a:solidFill>
            <a:srgbClr val="0063BE"/>
          </a:solidFill>
        </p:spPr>
        <p:txBody>
          <a:bodyPr wrap="square" lIns="10800" tIns="10800" rIns="10800" bIns="10800" rtlCol="0">
            <a:spAutoFit/>
          </a:bodyPr>
          <a:lstStyle/>
          <a:p>
            <a:pPr algn="ctr"/>
            <a:r>
              <a:rPr lang="en-US" b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 of Big data based TCS tools for accelerating the Retail Consumer insights</a:t>
            </a:r>
            <a:endParaRPr lang="en-IN" b="1" dirty="0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27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" y="1"/>
            <a:ext cx="8853072" cy="670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en-US" sz="28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Store Power – Solution </a:t>
            </a: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Overview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520" y="997293"/>
            <a:ext cx="8601553" cy="4514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669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267200" y="800100"/>
            <a:ext cx="4876800" cy="4925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1500" dirty="0" smtClean="0"/>
              <a:t>AGENDA</a:t>
            </a:r>
            <a:endParaRPr lang="en-IN" spc="15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104900"/>
            <a:ext cx="44958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TCS Digital Capabilities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Evaluation of Shopper’s Digital initiatives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Our Point of View for SDM’s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Customers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Pharmacists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Demo/ Solutions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57972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Driving the change?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905000"/>
            <a:ext cx="434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0070C0"/>
                </a:solidFill>
              </a:rPr>
              <a:t>CUSTOMER … </a:t>
            </a:r>
            <a:endParaRPr lang="en-US" sz="5400" dirty="0">
              <a:solidFill>
                <a:srgbClr val="0070C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2794000"/>
            <a:ext cx="3733800" cy="381000"/>
          </a:xfrm>
          <a:prstGeom prst="rect">
            <a:avLst/>
          </a:prstGeom>
          <a:solidFill>
            <a:srgbClr val="FFDD3E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 smtClean="0">
                <a:solidFill>
                  <a:schemeClr val="accent2">
                    <a:lumMod val="50000"/>
                  </a:schemeClr>
                </a:solidFill>
              </a:rPr>
              <a:t>Connected</a:t>
            </a:r>
            <a:endParaRPr lang="en-US" sz="3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3810000"/>
            <a:ext cx="3733800" cy="381000"/>
          </a:xfrm>
          <a:prstGeom prst="rect">
            <a:avLst/>
          </a:prstGeom>
          <a:solidFill>
            <a:srgbClr val="FFDD3E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 smtClean="0">
                <a:solidFill>
                  <a:schemeClr val="accent2">
                    <a:lumMod val="50000"/>
                  </a:schemeClr>
                </a:solidFill>
              </a:rPr>
              <a:t>Demanding</a:t>
            </a:r>
            <a:endParaRPr lang="en-US" sz="3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" y="3302000"/>
            <a:ext cx="3733800" cy="381000"/>
          </a:xfrm>
          <a:prstGeom prst="rect">
            <a:avLst/>
          </a:prstGeom>
          <a:solidFill>
            <a:srgbClr val="FFDD3E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 smtClean="0">
                <a:solidFill>
                  <a:schemeClr val="accent2">
                    <a:lumMod val="50000"/>
                  </a:schemeClr>
                </a:solidFill>
              </a:rPr>
              <a:t>Aware</a:t>
            </a:r>
            <a:endParaRPr lang="en-US" sz="30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638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1868" y="1079500"/>
            <a:ext cx="4487333" cy="368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4965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931" y="2546094"/>
            <a:ext cx="9167795" cy="282031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45438"/>
            <a:ext cx="7848600" cy="40613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Digital Re-Imagination –New Growth Frontier</a:t>
            </a:r>
            <a:endParaRPr lang="en-IN" dirty="0"/>
          </a:p>
        </p:txBody>
      </p:sp>
      <p:grpSp>
        <p:nvGrpSpPr>
          <p:cNvPr id="4" name="Group 3"/>
          <p:cNvGrpSpPr/>
          <p:nvPr/>
        </p:nvGrpSpPr>
        <p:grpSpPr>
          <a:xfrm>
            <a:off x="35496" y="997294"/>
            <a:ext cx="9505056" cy="1499657"/>
            <a:chOff x="-2357762" y="1158232"/>
            <a:chExt cx="11425562" cy="1799588"/>
          </a:xfrm>
        </p:grpSpPr>
        <p:sp>
          <p:nvSpPr>
            <p:cNvPr id="5" name="Rectangle 4"/>
            <p:cNvSpPr/>
            <p:nvPr/>
          </p:nvSpPr>
          <p:spPr>
            <a:xfrm>
              <a:off x="351287" y="1158232"/>
              <a:ext cx="5257800" cy="989963"/>
            </a:xfrm>
            <a:prstGeom prst="rect">
              <a:avLst/>
            </a:prstGeom>
            <a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rial Rounded MT Bold" pitchFamily="34" charset="0"/>
              </a:endParaRPr>
            </a:p>
          </p:txBody>
        </p:sp>
        <p:sp>
          <p:nvSpPr>
            <p:cNvPr id="6" name="Title 1"/>
            <p:cNvSpPr txBox="1">
              <a:spLocks/>
            </p:cNvSpPr>
            <p:nvPr/>
          </p:nvSpPr>
          <p:spPr>
            <a:xfrm>
              <a:off x="-2357762" y="1338570"/>
              <a:ext cx="11425562" cy="1619250"/>
            </a:xfrm>
            <a:prstGeom prst="rect">
              <a:avLst/>
            </a:prstGeom>
            <a:effectLst/>
          </p:spPr>
          <p:txBody>
            <a:bodyPr vert="horz" anchor="ctr">
              <a:normAutofit fontScale="97500"/>
            </a:bodyPr>
            <a:lstStyle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1" kern="1200">
                  <a:solidFill>
                    <a:srgbClr val="FFFFFF"/>
                  </a:solidFill>
                  <a:latin typeface="Arial"/>
                  <a:ea typeface="+mj-ea"/>
                  <a:cs typeface="Arial"/>
                </a:defRPr>
              </a:lvl1pPr>
              <a:extLst/>
            </a:lstStyle>
            <a:p>
              <a:pPr algn="ctr"/>
              <a:r>
                <a:rPr lang="en-US" sz="2900" dirty="0" smtClean="0">
                  <a:solidFill>
                    <a:srgbClr val="C0504D">
                      <a:lumMod val="75000"/>
                    </a:srgbClr>
                  </a:solidFill>
                  <a:latin typeface="Arial Rounded MT Bold" pitchFamily="34" charset="0"/>
                  <a:cs typeface="Arial" pitchFamily="34" charset="0"/>
                </a:rPr>
                <a:t>Leveraging </a:t>
              </a:r>
              <a:r>
                <a:rPr lang="en-US" sz="2900" dirty="0">
                  <a:solidFill>
                    <a:srgbClr val="C0504D">
                      <a:lumMod val="75000"/>
                    </a:srgbClr>
                  </a:solidFill>
                  <a:latin typeface="Arial Rounded MT Bold" pitchFamily="34" charset="0"/>
                  <a:cs typeface="Arial" pitchFamily="34" charset="0"/>
                </a:rPr>
                <a:t>emerging </a:t>
              </a:r>
              <a:r>
                <a:rPr lang="en-US" sz="2900" dirty="0" smtClean="0">
                  <a:solidFill>
                    <a:srgbClr val="C0504D">
                      <a:lumMod val="75000"/>
                    </a:srgbClr>
                  </a:solidFill>
                  <a:latin typeface="Arial Rounded MT Bold" pitchFamily="34" charset="0"/>
                  <a:cs typeface="Arial" pitchFamily="34" charset="0"/>
                </a:rPr>
                <a:t>digital </a:t>
              </a:r>
              <a:r>
                <a:rPr lang="en-US" sz="2900" dirty="0">
                  <a:solidFill>
                    <a:srgbClr val="C0504D">
                      <a:lumMod val="75000"/>
                    </a:srgbClr>
                  </a:solidFill>
                  <a:latin typeface="Arial Rounded MT Bold" pitchFamily="34" charset="0"/>
                  <a:cs typeface="Arial" pitchFamily="34" charset="0"/>
                </a:rPr>
                <a:t>forces to </a:t>
              </a:r>
              <a:r>
                <a:rPr lang="en-US" sz="2900" dirty="0" smtClean="0">
                  <a:solidFill>
                    <a:srgbClr val="C0504D">
                      <a:lumMod val="75000"/>
                    </a:srgbClr>
                  </a:solidFill>
                  <a:latin typeface="Arial Rounded MT Bold" pitchFamily="34" charset="0"/>
                  <a:cs typeface="Arial" pitchFamily="34" charset="0"/>
                </a:rPr>
                <a:t>reimagine</a:t>
              </a:r>
              <a:endParaRPr lang="en-US" sz="2900" dirty="0">
                <a:solidFill>
                  <a:srgbClr val="C0504D">
                    <a:lumMod val="75000"/>
                  </a:srgbClr>
                </a:solidFill>
                <a:latin typeface="Arial Rounded MT Bold" pitchFamily="34" charset="0"/>
                <a:cs typeface="Arial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771700" y="3037520"/>
            <a:ext cx="6264796" cy="1920876"/>
            <a:chOff x="1333500" y="2571750"/>
            <a:chExt cx="6324600" cy="1524000"/>
          </a:xfrm>
        </p:grpSpPr>
        <p:sp>
          <p:nvSpPr>
            <p:cNvPr id="8" name="TextBox 7"/>
            <p:cNvSpPr txBox="1"/>
            <p:nvPr/>
          </p:nvSpPr>
          <p:spPr>
            <a:xfrm>
              <a:off x="1333500" y="2571750"/>
              <a:ext cx="2057400" cy="720000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algn="ctr">
                <a:defRPr>
                  <a:solidFill>
                    <a:schemeClr val="lt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  <a:extLst/>
            </a:lstStyle>
            <a:p>
              <a:r>
                <a:rPr lang="en-US" dirty="0">
                  <a:solidFill>
                    <a:prstClr val="black"/>
                  </a:solidFill>
                  <a:latin typeface="Arial Rounded MT Bold" pitchFamily="34" charset="0"/>
                </a:rPr>
                <a:t>Business Processes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467100" y="2571750"/>
              <a:ext cx="2057400" cy="720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algn="ctr">
                <a:defRPr>
                  <a:solidFill>
                    <a:schemeClr val="lt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  <a:extLst/>
            </a:lstStyle>
            <a:p>
              <a:r>
                <a:rPr lang="en-US" dirty="0">
                  <a:solidFill>
                    <a:prstClr val="white"/>
                  </a:solidFill>
                  <a:latin typeface="Arial Rounded MT Bold" pitchFamily="34" charset="0"/>
                </a:rPr>
                <a:t>Business Models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600700" y="2571750"/>
              <a:ext cx="2057400" cy="720000"/>
            </a:xfrm>
            <a:prstGeom prst="rect">
              <a:avLst/>
            </a:prstGeom>
            <a:solidFill>
              <a:srgbClr val="55A51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algn="ctr">
                <a:defRPr>
                  <a:solidFill>
                    <a:schemeClr val="lt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  <a:extLst/>
            </a:lstStyle>
            <a:p>
              <a:r>
                <a:rPr lang="en-US" dirty="0" smtClean="0">
                  <a:solidFill>
                    <a:prstClr val="white"/>
                  </a:solidFill>
                  <a:latin typeface="Arial Rounded MT Bold" pitchFamily="34" charset="0"/>
                </a:rPr>
                <a:t>Offerings</a:t>
              </a:r>
              <a:endParaRPr lang="en-US" dirty="0">
                <a:solidFill>
                  <a:prstClr val="white"/>
                </a:solidFill>
                <a:latin typeface="Arial Rounded MT Bold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333500" y="3375750"/>
              <a:ext cx="2057400" cy="720000"/>
            </a:xfrm>
            <a:prstGeom prst="rect">
              <a:avLst/>
            </a:prstGeom>
            <a:solidFill>
              <a:srgbClr val="7C15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algn="ctr">
                <a:defRPr>
                  <a:solidFill>
                    <a:schemeClr val="lt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  <a:extLst/>
            </a:lstStyle>
            <a:p>
              <a:r>
                <a:rPr lang="en-US" dirty="0">
                  <a:solidFill>
                    <a:prstClr val="white"/>
                  </a:solidFill>
                  <a:latin typeface="Arial Rounded MT Bold" pitchFamily="34" charset="0"/>
                </a:rPr>
                <a:t>Customer Segments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467100" y="3375750"/>
              <a:ext cx="2057400" cy="7200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algn="ctr">
                <a:defRPr>
                  <a:solidFill>
                    <a:schemeClr val="lt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  <a:extLst/>
            </a:lstStyle>
            <a:p>
              <a:r>
                <a:rPr lang="en-US" dirty="0" smtClean="0">
                  <a:solidFill>
                    <a:prstClr val="black"/>
                  </a:solidFill>
                  <a:latin typeface="Arial Rounded MT Bold" pitchFamily="34" charset="0"/>
                </a:rPr>
                <a:t>Channels</a:t>
              </a:r>
              <a:endParaRPr lang="en-US" dirty="0">
                <a:solidFill>
                  <a:prstClr val="black"/>
                </a:solidFill>
                <a:latin typeface="Arial Rounded MT Bold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00700" y="3375750"/>
              <a:ext cx="2057400" cy="720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algn="ctr">
                <a:defRPr>
                  <a:solidFill>
                    <a:schemeClr val="lt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  <a:extLst/>
            </a:lstStyle>
            <a:p>
              <a:r>
                <a:rPr lang="en-US" dirty="0" smtClean="0">
                  <a:solidFill>
                    <a:prstClr val="white"/>
                  </a:solidFill>
                  <a:latin typeface="Arial Rounded MT Bold" pitchFamily="34" charset="0"/>
                </a:rPr>
                <a:t>Workplaces</a:t>
              </a:r>
              <a:endParaRPr lang="en-US" dirty="0">
                <a:solidFill>
                  <a:prstClr val="white"/>
                </a:solidFill>
                <a:latin typeface="Arial Rounded MT Bold" pitchFamily="34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66" y="2977515"/>
            <a:ext cx="2832645" cy="2101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379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Digital Capabilities - A Snapshot</a:t>
            </a:r>
            <a:endParaRPr lang="en-IN" dirty="0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634987" y="883207"/>
            <a:ext cx="1198745" cy="931383"/>
          </a:xfrm>
          <a:prstGeom prst="ellipse">
            <a:avLst/>
          </a:prstGeom>
          <a:solidFill>
            <a:srgbClr val="3366CC"/>
          </a:solidFill>
          <a:ln w="76200"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Arial Rounded MT Bold" pitchFamily="34" charset="0"/>
                <a:cs typeface="Arial" pitchFamily="34" charset="0"/>
              </a:rPr>
              <a:t>10,000+</a:t>
            </a:r>
            <a:endParaRPr lang="en-US" b="1" dirty="0">
              <a:solidFill>
                <a:prstClr val="white"/>
              </a:solidFill>
              <a:latin typeface="Arial Rounded MT Bold" pitchFamily="34" charset="0"/>
              <a:cs typeface="Arial" pitchFamily="34" charset="0"/>
            </a:endParaRPr>
          </a:p>
          <a:p>
            <a:pPr algn="ctr"/>
            <a:r>
              <a:rPr lang="en-US" sz="1050" dirty="0">
                <a:solidFill>
                  <a:prstClr val="white"/>
                </a:solidFill>
                <a:latin typeface="Arial Rounded MT Bold" pitchFamily="34" charset="0"/>
                <a:cs typeface="Arial" pitchFamily="34" charset="0"/>
              </a:rPr>
              <a:t>P</a:t>
            </a:r>
            <a:r>
              <a:rPr lang="en-US" sz="1050" dirty="0" smtClean="0">
                <a:solidFill>
                  <a:prstClr val="white"/>
                </a:solidFill>
                <a:latin typeface="Arial Rounded MT Bold" pitchFamily="34" charset="0"/>
                <a:cs typeface="Arial" pitchFamily="34" charset="0"/>
              </a:rPr>
              <a:t>rofessionals</a:t>
            </a:r>
            <a:endParaRPr lang="en-US" sz="1050" dirty="0">
              <a:solidFill>
                <a:prstClr val="white"/>
              </a:solidFill>
              <a:latin typeface="Arial Rounded MT Bold" pitchFamily="34" charset="0"/>
              <a:cs typeface="Arial" pitchFamily="34" charset="0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1886479" y="898382"/>
            <a:ext cx="1198745" cy="931383"/>
          </a:xfrm>
          <a:prstGeom prst="ellipse">
            <a:avLst/>
          </a:prstGeom>
          <a:solidFill>
            <a:srgbClr val="FF9933"/>
          </a:solidFill>
          <a:ln w="76200"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  <a:latin typeface="Arial Rounded MT Bold" pitchFamily="34" charset="0"/>
                <a:cs typeface="Arial" pitchFamily="34" charset="0"/>
              </a:rPr>
              <a:t>8</a:t>
            </a:r>
            <a:r>
              <a:rPr lang="en-US" b="1" dirty="0" smtClean="0">
                <a:solidFill>
                  <a:prstClr val="white"/>
                </a:solidFill>
                <a:latin typeface="Arial Rounded MT Bold" pitchFamily="34" charset="0"/>
                <a:cs typeface="Arial" pitchFamily="34" charset="0"/>
              </a:rPr>
              <a:t>00</a:t>
            </a:r>
            <a:r>
              <a:rPr lang="en-US" b="1" dirty="0">
                <a:solidFill>
                  <a:prstClr val="white"/>
                </a:solidFill>
                <a:latin typeface="Arial Rounded MT Bold" pitchFamily="34" charset="0"/>
                <a:cs typeface="Arial" pitchFamily="34" charset="0"/>
              </a:rPr>
              <a:t>+</a:t>
            </a:r>
          </a:p>
          <a:p>
            <a:pPr algn="ctr"/>
            <a:r>
              <a:rPr lang="en-US" sz="950" dirty="0" smtClean="0">
                <a:solidFill>
                  <a:prstClr val="white"/>
                </a:solidFill>
                <a:latin typeface="Arial Rounded MT Bold" pitchFamily="34" charset="0"/>
                <a:cs typeface="Arial" pitchFamily="34" charset="0"/>
              </a:rPr>
              <a:t>Engagements</a:t>
            </a:r>
            <a:endParaRPr lang="en-US" sz="950" dirty="0">
              <a:solidFill>
                <a:prstClr val="white"/>
              </a:solidFill>
              <a:latin typeface="Arial Rounded MT Bold" pitchFamily="34" charset="0"/>
              <a:cs typeface="Arial" pitchFamily="34" charset="0"/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3085224" y="883207"/>
            <a:ext cx="1198745" cy="931383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Arial Rounded MT Bold" pitchFamily="34" charset="0"/>
                <a:cs typeface="Arial" pitchFamily="34" charset="0"/>
              </a:rPr>
              <a:t>378+</a:t>
            </a:r>
            <a:endParaRPr lang="en-US" b="1" dirty="0">
              <a:solidFill>
                <a:prstClr val="white"/>
              </a:solidFill>
              <a:latin typeface="Arial Rounded MT Bold" pitchFamily="34" charset="0"/>
              <a:cs typeface="Arial" pitchFamily="34" charset="0"/>
            </a:endParaRPr>
          </a:p>
          <a:p>
            <a:pPr algn="ctr"/>
            <a:r>
              <a:rPr lang="en-US" sz="1050" dirty="0">
                <a:solidFill>
                  <a:prstClr val="white"/>
                </a:solidFill>
                <a:latin typeface="Arial Rounded MT Bold" pitchFamily="34" charset="0"/>
                <a:cs typeface="Arial" pitchFamily="34" charset="0"/>
              </a:rPr>
              <a:t>C</a:t>
            </a:r>
            <a:r>
              <a:rPr lang="en-US" sz="1050" dirty="0" smtClean="0">
                <a:solidFill>
                  <a:prstClr val="white"/>
                </a:solidFill>
                <a:latin typeface="Arial Rounded MT Bold" pitchFamily="34" charset="0"/>
                <a:cs typeface="Arial" pitchFamily="34" charset="0"/>
              </a:rPr>
              <a:t>ustomers</a:t>
            </a:r>
            <a:endParaRPr lang="en-US" sz="1050" dirty="0">
              <a:solidFill>
                <a:prstClr val="white"/>
              </a:solidFill>
              <a:latin typeface="Arial Rounded MT Bold" pitchFamily="34" charset="0"/>
              <a:cs typeface="Arial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4767" y="2653271"/>
            <a:ext cx="4754880" cy="1206369"/>
            <a:chOff x="6073757" y="2987524"/>
            <a:chExt cx="2620863" cy="1603330"/>
          </a:xfrm>
        </p:grpSpPr>
        <p:sp>
          <p:nvSpPr>
            <p:cNvPr id="19" name="Rectangle 18"/>
            <p:cNvSpPr/>
            <p:nvPr/>
          </p:nvSpPr>
          <p:spPr>
            <a:xfrm>
              <a:off x="6077098" y="3314094"/>
              <a:ext cx="2617522" cy="127676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6213" indent="-176213">
                <a:spcBef>
                  <a:spcPts val="600"/>
                </a:spcBef>
                <a:buFont typeface="Arial"/>
                <a:buChar char="•"/>
              </a:pPr>
              <a:endParaRPr 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073757" y="2987524"/>
              <a:ext cx="2620863" cy="330550"/>
            </a:xfrm>
            <a:prstGeom prst="rect">
              <a:avLst/>
            </a:prstGeom>
            <a:solidFill>
              <a:srgbClr val="FFC000"/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600"/>
                </a:spcBef>
              </a:pPr>
              <a:r>
                <a:rPr lang="en-US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Key Customers</a:t>
              </a:r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8" name="Straight Connector 27"/>
          <p:cNvCxnSpPr/>
          <p:nvPr/>
        </p:nvCxnSpPr>
        <p:spPr>
          <a:xfrm>
            <a:off x="4839250" y="637254"/>
            <a:ext cx="0" cy="507551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14715" y="2604922"/>
            <a:ext cx="4827045" cy="2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AutoShape 11" descr="data:image/jpeg;base64,/9j/4AAQSkZJRgABAQAAAQABAAD/2wCEAAkGBwgHBhQUBwgWFhUXGRwYFRcWGR8gHBwgHCMYFyAeGx0hIDQgIhwlHB0fJDEiJSwsLy4uHCIzODMsNyktLisBCgoKDgwOGg8PGjclHyUvNzc3Mzc0NzE0Nzc3NzQuNDQzNzc3NDY3MzQyNzc3ODExNzE1Nys3NywyLDA0NzgyN//AABEIAMIBAwMBIgACEQEDEQH/xAAcAAEAAgIDAQAAAAAAAAAAAAAABgcEBQIDCAH/xABSEAABAwIEAgYDCA0GDwAAAAABAAIDBBEFBhIhBzEiQVFhcYETFyMUMjORkpOhsRUWNkJSYnJzgrLB0eEIJFZ0wtI1N1NUVWNkZoOio7PD0/H/xAAYAQEBAAMAAAAAAAAAAAAAAAAABAECA//EACMRAQACAgAEBwAAAAAAAAAAAAABAgMREiFhkQQiQXHR4fD/2gAMAwEAAhEDEQA/AKNREQEREBERAREQEREBERAREQEREBERAREQEREBERAREQEREBERAREQEREBERAREQEREBERAREQEREBERAREQEREBERAREQEREBERAREQEREBERAREQEREBERAREQEREBERAREQEREBERAREQEREBERAREQEREBERAREQEREBERAREQEREBERAREQEREBERAREQEREBERAREQEREBERAREQEREBERAREQEREBSfLmQMz5kiD8MwtxjPKR5DGeILj0h+TdavK8VJPmSmbiNvROmjEl+WkuaHX7rL1PxEqcVwzJM7stx2lY1obobctbcBxa3tDL+HkgpVvAvNrm7z0w7jI79jFo81cMcx5Wwwz4jHGYwQHOjfe2o2GxAPNRerxPEK2TVWV0j3dr3ucfjJXA19a6nLDVv0Hm3WdJtuLi9ue6DrpaeSrqmRwi7nuDW+JNh9Kl+M8Ls14Lhkk+IUTBHGLvIkYSBsOQN+tRzLn3Q0356P9Zq9ZZ8iw2fKFS3Gqh0cBZ7R7BdwF28hY9fcg8eKY5f4aZnzDhLKjC6Nron30kyNB6JLDsTfmCt19huE39Kav5o/+lXfw1hwinyZA3L1W+WnBfofILOPTeXXFhydccupB5NxCjmw+vkiqm2fG9zHgG9nNJad+vcKQZTyFj2baV8mCwsLWO0uLnhu9geR35FYOd/uzrv6zP8A9x6ur+Td9zVT+fH6jUEC9SmceuGH50fuWJXcIM60jbjCw8f6uRh+gkE+QUn4i4LR5h4tSQVmNimc5kQiLmFzXOLR0b6hpceq/PlzsDO8tYC3hbgU0uIYlUVTTYubGwlrAL7tZqNr33de2wvayDzRV0lRQ1To62ncx7TZzHghw69wdwplQcJ814lRtlw+CKSN4u17ZmEEfH9HUsTibm6HOWY/T0tIY2NYI2h1tRALnXdba/Sta52HNMgZ9xPJddenOuBx9rCTsfxm/gvt19fXdBGsSoKvC658OIU7o5GGzmu5g/utuDyI3C3mW8i5gzLRvlwyjHome+ke5rG7bmxcd7Dn2L0RimWct8S8JpqmqpnC4a9jx0ZNPMxvIvtzHduQQqY4k8QJMSvQ4BD7noovZ6G7GTSbdK3Jl+TevmbnYBX8lO9tWY4yHkO0jR0g43t0bc7nlbmp3hnBvOFfAHS0scIPITSAHzDQSPA2KheC4jJhOLwzwsBdFI2QB3IlpDrHu2V9ji7krMeEuhzDTSxte20jHNLmnkdnRnVz67A7IICeCmZL+zr6Nx7BK6/0sUXzdkrG8oOZ9moGtEl9Ba9rr6bX2Bvtccx1q0qLKPCTMcwZg+LOY9+zGiRzXE9gErdz3LTcSuFVVgGCGoosZfNDDzjl98wOIbdpvpO+m4sPNBU8UbppQ1g3JAHidlNMV4VZswnDpJq2iYI42l7yJWGwG52BuVEcN/wjF+W36wvWnEj7ga78xJ9SDyEiIg2uW8v4hmXExBhMQdIQXAFwbsOe52Us9TWdf8wZ86z967eAf+MNn5qT6grX4yQZcmw6n+2jEJoWB7tBhbck2FwdjtZBUfqZzt/o9nzrP3qP5syZjeURH9nKdrPS6tGl7XX06b8jt74KT+4eF/8ASav+QP7ijWcIcswvi+1bEp5hZ3pPTttpPRtp2HPe/gEGJlfLeJZpxEw4PGHSBpeQ5waLAgHc95Cl3qUzlbeCH50LK/k8fd2/+rv/AFolMf5QMNNUVWHMrq4wxudMHSBpdp+CsS0EEi/Zy70Ff1HBrOkMd46GN/cyVl/+YhQ/G8DxXAar0eMUD4ndQeLA97TycO8Eq/MgcN3ZVq21jMxyVDAwubHA2zJA4Eb9M6xY3AHWAoJxk4hUWaomU1BQPYIZC5z5RpfqALNIbzA33vvcDYWQVaiIgKxMr8Ysy4FTtjnLKiNuzRLfWAOoPBuf0rqu0QW3VcYcJrX6q7IVNI7rc5zSfphJWhzZxFgxzBHU1DlmnpmuLSXRgauiQ61w0dYCgSIMigqnUVdHIxtyx7XgHkdJDt/iViZl4yYrmHApaaowuFrZW6S5pdcbg7XNupVmiArHyjxdxPK2X46Wlw2J7Y9VnOLrnU5z97G3NyrhEGXi9e/FMWmnlYAZZHyEDkC9xcQO7dS3IXEmvyVh8kVFQRyCR+sl5dcGwbYWPcoOiDe5yzLUZsx11TV07WOc1rS1l7dEW691L8u8acw4PhbYZ6eOfRs18hdrt1AkHe3ad1WaINzmjGqbHsQM0GER07nXLxEXaXHt0k2ae22x581pkRBZ+XuM+K4FgkNPBhcLmxNDA5xdc27bGyrWrnNTVPe5ti5xcQO8krgxj5HWjaSewLe0OSszYgwGjwOZwPWGG3xoNXhFe/C8Uimiia50T2yNa++klpDhexBtcdqsafithdeb4xkOjld1u2B+MsJ+lRibhznCFt3YBMfBt/qWhr8Lr8NktX0b4z+O0hBY1HxUwTDZxJhXD+mikHvXhwuPAiMEeRWhzpxMx/N1N6KscyOG9zHECA6241Ekk2O9th3clC0QdlPKYKhrgL6SD8RurYm48YtPEWz4FTOadi12ogjsIJsVUaILO9bv+59B82tZmTiP9ncFkg+1qki129pEyz22cHbHvtbwKgiIN9krM9RlHHBU0lO17g1zdL726W3VuppifGaoxeMDFcrUcwabtErS4A8rgOOxVWogsL1k4f8A0Bw35kfuWizXmimzBBG2ny7S0ugkk07A0uvYWd3BRpEEiyNmypybjJqKOmZI4sMdn3tZxab7fkrP4gcQa7PDIRW0UcfoddtBdvr03vc/iqHIgm2RuJmNZOpnRUzWywndscl7MPMlhBuAescr78736M7Z3ZnAh9XgUMcwt7aMuDiOxwJs7brO47VEEQEREBERBk4dJSx1bfd8JdH98AbG3ce1WPhOVMm4rDqpqt7u5szGP82SgAHwe5VevoJabgoLifwwy65t/TVzfCASD443OCxHcNMrGQj7aJmEc2vpXgi/b2KsI8QrYj7OrePBxUlwLP8AimGMDKpjZ2D3okvqbfnpeCHt8iEEldw2ytfo55j/AEo7ftXz1X4G74PO9P5//VkUvFLC3ttUU1XH+RPrHkJQ5ZPrDy5J76oqP04KZ3/iF/oQax3CnDz8HnOk83LgeErD8HnCi+WVL8PkjxOMGimpJgfwKanJ82PcxwPcNXiVmPwydvv6CLzwtx+lhIQQI8I5Pvc2UPzh/cuB4SVAO2aKD53+CnfuM9dLS+eGzD+wuBpP9lofOhn/ALiCD+qSpHvsz0Pzv8Fvsq8H8Fr6strMzMmLRdzKfs5X1Hv7lt3Np43gT/Yxl+XpKWVo+NzAFvhS1OE5MrZWU9M17mgMkpBZrozYE+I1O7OQ7kGLBJl7LjjHlLCortOl1TIC7pctMf3z3fkkDyXGuxXFKqqMcWIzPeN5HB/oo4+4+jFy78W58VH6Fwbj8TGjoxs6A6iSzUT4kn6Avvu3RgcLTOA94L3AHpHU55Lrd4B3PYfwVBlyZLT5e3vv4VYcdbTqzZNfjkTrxVrpO6Gpm1fJkcWnwWU3M1WYWtrtFZE+49HOxoeSNi0OA06x2Obc9RUVY2epeGsnc1jrix1Ouffc73tYdoB57lZ2N04ZDVjVcAwyjuc/ou8zz81mLXpaItbn96/ab5sVYjdY5NliHDnJWaMLfU4TO6l03MnYwjdwewnYjuNuxQaThSyV16DNlE5vVqfpPmLKxMgOkmzA1srbtqKQmdp5O0u0Bx8Rt+kVi11GMPfprmYVG48ozE58gHVqDQTeyspbijaOY1KCeqSq68zUPzv8FyHCObrzVQ/OfwU1FNqG1NQeVFP/AHFzFHcbU1H5YfOf7C2YQn1RkDpZuofllchwnpWn2mcqPyeps2ge49Gig/RwuU/WAuclBPC276SBo7X0MEY+OWUfUghPqswlo9pnal8jf9q++rTLbfhM8w+Tb/tW3rM24JhU+msr43O7KWmgIb+U50diT2AW7yuh/EvAoh7OSsd3Awx/qRA/Sgw2cNMrFt/txLrc9EDnfUsin4ZZakYDDitZKDuCykfY+B5WWoxTih6VtsOwvfqdUSPmI7w15LPoULr8fxavnc+qxCQlxuekUFnT8O8sUrfbPqAO2WSGMfEXl/xNKguaoctUPQwRxkf1v1Etb4Ehuo/oi3fzUcknml+FlcfEkrrQEREBERAREQEREBERAREQc45JIjeN5HgbLY02YsZpR/N8Tlb4OK1aIJEzPOaWe9x6b5ZXcOIWbQdscl+UVF0QTzDuLWaqU2qapszOtsrQQfG6nGUs64Rizy2gY2mleCJKZ5/m04OxA/ybyORG3aqLX1ri03aUF7z4XJTVQdSsf7HqcLyRt/AmaLks3IbMy7SF8bTwelDhSiaHcsdHZz4rkuI08nNDiSOsXPnAsvcSK2hiZHjMHuhjPg3ai2Vn5uRpDm/HbuUxiz7lavOqpqXh3bUU0cpH/EboefMlcL4Nzus6dKZOFk1LDHSOdgNK983V6SN4DRe5JJFr9dr7lZX2LjdRCFknpDf0k4jIJuOTXPPRjYOZc4jqsOzBfnHKbW+0xCJw7BRkn/qTOb9C0+McT8NZCG4ZRyTkbsNRpEbT2iBjRHcdRIK0p4bhiI36769+jpk8RbJzsmXu6nwXD3zVNeIWSAB0zB0nNbs2GkafvB1zEWJNwORECr+Kz6ElmUcNZA3rkcNUru9zjuSVBMdx3EsfrTJitUXuPbyHcB1Ba1UxERGoTpbPxJzdO67sakHgbLHfn7Nb+eOzfKKjSLI3k2cMxzD2uNTHxeVrKjEKypP84qnu8XFYy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P/2Q=="/>
          <p:cNvSpPr>
            <a:spLocks noChangeAspect="1" noChangeArrowheads="1"/>
          </p:cNvSpPr>
          <p:nvPr/>
        </p:nvSpPr>
        <p:spPr bwMode="auto">
          <a:xfrm>
            <a:off x="1" y="-120385"/>
            <a:ext cx="304800" cy="25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49" name="AutoShape 14" descr="data:image/jpeg;base64,/9j/4AAQSkZJRgABAQAAAQABAAD/2wBDAAkGBwgHBgkIBwgKCgkLDRYPDQwMDRsUFRAWIB0iIiAdHx8kKDQsJCYxJx8fLT0tMTU3Ojo6Iys/RD84QzQ5Ojf/2wBDAQoKCg0MDRoPDxo3JR8lNzc3Nzc3Nzc3Nzc3Nzc3Nzc3Nzc3Nzc3Nzc3Nzc3Nzc3Nzc3Nzc3Nzc3Nzc3Nzc3Nzf/wAARCABiAK8DASIAAhEBAxEB/8QAGwAAAgIDAQAAAAAAAAAAAAAAAAECAwQFBgf/xAA9EAABAwQAAgcEBwYHAQAAAAABAAIDBAUREgYhBxMxQVFhgSJxkbEUFTJCZHKhIydSwcLRFiUzU3SisvD/xAAbAQACAwEBAQAAAAAAAAAAAAAAAQIDBAYFB//EAC0RAAICAQMCBAUEAwAAAAAAAAABAhEDBBIhEzEFQXHBIlFhgaEGseHwFDJi/9oADAMBAAIRAxEAPwCWyNlTujddgfN9pcXI2KpL0twkG0yA9Gyxw9PdMNhcXpbKkvRukPaZAcjdUB6e6BbS3ZGyp2S3CA2l4cmXqgPT2HigNpdulsqdkt0BtL9k91QHp7eaA2lxco7KovS3QCiXbJF6pMmFU+XzSbJKFhuEw9UbJ7KRdtLS9LdVF6WyBqBeHofK1n23BvvK1s9Y4u6un7ezYd/uUW0bne1NJg9+OZXmT8Qlkm4aaG6u77I6zD+mcWnwxz+K51hUuVGrm16eX5+tGw+lQnsmZ8VMPyMg5HkseWxzxULK2WKaOmkfoyRwADjgnkO8cu1YRhmp/bifkd+P7Kv/ADNXjW7Jjtf8vt9i5eBeC6p9PSatxm+yyRpP78V+TbhyNlhU1WJhq7Af4dxW4p7VUTWSpu+8baeB4jwftOcSPh2hb8WpxZcayRfDOa1nhWq0Wolp80Kkuft80/NGJslsqd0bq8w7S8OT2VAcnugW0t2S2VWyW6B7S8OT2VAenugNpbsoueFki21TrNJdjq2lZIIwSebneQWrfKoKcXdFjwyjVruXukVLpFUZMqGyi2TUKLt1bSxVFZUMp6SF80zz7LGDJKxC/kvVuBqOksPCb71VAdZNGZpH45iMfZaP/u0qGq1HRhaVt9jXpNJ1503SXc5yDo8vssYfK+kgJ+4+Qk/oMLTX3h66WMA3CnBhccCaM7MJ8M93qsy49IF+q6l0lLO2khz7EUbGnA8yRzKncePq648PyW6pgiM8p1fOByLPy9zvNZ4vWWnNJp90apR0dPptprszFo+FLjPZjeIGU4pRG6QnrMO1bnPLHkUcP8P3G+B09CITHDK1r936+B+S7ewHPRY8/g5/6l57YeI7nZx1NuqBFHNI0vBja7PYO8eChiyZJRyRxpKnwWaiEHkxzzScrXNu3+T1Hj2y1t8ttPBbmxl8c+7t36jGpH815bU2uspLwLTKGfSzIyMAPy3LsY5+oXpvSLea6yWqmntswikfUaOJYHctSe/3LzSguNTc+LLfWVsgfPLWQ7ODQ3OHNHYFV4e8scLfG3n1sn4jDFLMlzu49KLL5w3W2EQyXCKFvXEhhjftzHb81vbeSejG44BLjWgADv5sWy6YHYhtX55fk1YXD9fNbejevq6bTrmVnsOc3OpOg2HmO5OMt2nhNJJuS7ceZLLveplCc3JKL7tulXlZrqTgi/VMLZDDDAXDLY5pdXn054WludBW2qrNLcIHQygZAPMOHiD3hYUtTPNMaiWaR8xOesc8l2feuyr6l1/6O219Ud6221HVulP2nNOBz9HN9QtbnlxyTm00+PQwLDhyxkoJprn1OftNpuN4kdHbqZ8xZjZwwGtz2ZJW5dwJfw0lsdM5w+42cZXLU1fU07ZI6aoliEwDXiNxbuB2A4S3rKJ7algqIJGnZsuHNIPvU8nVv4ZJL0/krxxw18UW36/wX1cNRRVD6arhfDNGcOY8YIWR9V3E0NNWtpnOgqZOrhLSCXu58gBz7it/0jSCpoeH7k9oE9VSnrCO/Aafm4/FZouj7T0Y26enw2qkkdHDJjnHlzsuHnjI9VQ9TN44SS5br9y9aLGsk4yfCV/sapvBHERh6z6JGDjPVmZu3wXPVTJqWaSCpifFNGcPY8YLSqorlWU84qYauds4OwkEhzn+a6vpEkZXWmw3zRrZquDWXA7SAD89lPq5Mc1GdNMh0MWSDljTTXz5JPfjoqz41/8ANcfSwz1tVHS0kTpZ5ThjG9pK6iofjokhOe24H/05FvH+DOHRdZ4/84uTSyka5v8AoR4GXHz5g493ms8MuxSru5OjVk0+9wvsoqzl6ynnoamSmqo+rmjOHsyDg+HJUbKp0rnuc97i57iS5xOSSe8pbrYm65MDir4LS7kvYaGJ1+6MWU1GQZXUfVho/jYez1I/VeMbLpeC+MZ+GpnxSxunoJXZfEDgsP8AE3+Y71XrcUskU4d07NuiyRxyan2ao58uLHOY9rmvacOaRgg+BCkWyGDr+rf1O+nWanXbGcZ8cL1aa9dH96f9KrvonXn7Rnhcx/rgc/1Wm4x4ysL7HJZbFSxTRvGNhFpFF5tHIl3n81COrySaisb+pKWixxTk5r6G94eP7qZD+DqP6l5NTO/bQ/nb8wu+snFNmpuj19rnrQ2tNLMwRdW4+07bAzjHeF5w15aAWnDhzB80tJCSlktd2PVuMljp9keu9MJ1sVEfxf8AS5eb8OvzxDav+ZD/AOwvSG8V8J8S2WOLiCWKN7cOkgm2bq8d7SO0dvYVw1wuVmHGVBNaGMgtVJNDh7WEZAcC5x7z3+fJU6RzjjeJxdqy7VQjPIsqkq4Ou6ZDiG0/nl+TVqKF37qLgfxw+bE+k/iC13qK3C11jKgxOkL9WuGuQ3HaB4FVcO3+z0PA9TQXINqHy1RL6XmHOjOo2aewEYyOfcjFGcdNBVyn7hkcZambvhr2OQD+S7C2P+j9F13kfyFRWNYzzxp/Y/BYreHOHak9fTcW00VIeZZUMxMweGMjJ9FjcW3yhno6Ox2Lf6rosnrHjBnkPa4j1PxWnJk6zjGKfdN8fIzY8XRUpSflS5+ZuYZ4+EeEbdX0kET7rc8uFRKzbqmDnho+HxK1A464hbky1rZ2H7Uc0LHNd5Yws+33C0cR8K0lkuley3V9C4/R55R+ze3wJ93L0BWBLZLJaczXW/01c1vNtLbjs+U+Bd2NHmqodO5LLG5W/K/Si2ayfC8UqjS869bNx0lVAntHDUwiZF1lO9/VxjDW5DOQHgse+O16L7AfGod/WsbpCvVvulBYfq+WAmKncJIYTkQkhmG+mCPRY98ulFN0eWKhhqon1cMznSwtdlzB7faPUKvGmoY1Xm/cnOnPI78l7HNPl9ldlxi7HAXCg8WOP/ULgnPyuv4tuVFU8H8MUtNVQyz08RE0bHgujOo7R3K7O25wr5+xTp4pQn6e50nD/wBWx9GtJV3g5paWsfP1X+84Odqz1J/TwWLTXGbjzhq60lUGm50khq6VrR9z+Ae7mPULS1lxo3dF9BQsqoTWNrXPdAHjdrcv5kdveFpeFL26w8QUleCeqa7SYD70Z5O/v6LKsLanNf7Juv79TW8qTjB9mlf9+hrw/kjZbfjWnoqTiKpda6mCoo6g9dG6GQODdu1vLswc8vDC0W63wmpRUjz54tsmiwPKe5VSa1WRolsjZRSSHRMOT2KgEIFRIuSDlEoCQ6LA5GygmmKhlyWyiSllRY6J7JF2Aobeag5yi2NRJOkVe5USUlU2WqJPdLYqKEmOiWyNioIykFEtsJ7FQyhAUZWU8qoFSBWsqonlLKgSnlIKJgpqAKeUxUCMqJKWVFjosBTyqwU8pphQ3FRLlBz1EvUGySiMuUSVEuSyqmyaRJJLKMqI6GgpZSygY0JZSygKJJZSyllJjoyApIQtZUAQhCBDTQhMREo7kIUWMYQexCEAVO7VAoQqpFiEhCFWMRTCEIGCSEIBCQhCQxIQhID/2Q=="/>
          <p:cNvSpPr>
            <a:spLocks noChangeAspect="1" noChangeArrowheads="1"/>
          </p:cNvSpPr>
          <p:nvPr/>
        </p:nvSpPr>
        <p:spPr bwMode="auto">
          <a:xfrm>
            <a:off x="152400" y="6615"/>
            <a:ext cx="304800" cy="25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1274319" y="1693286"/>
            <a:ext cx="1198745" cy="931383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76200"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Arial Rounded MT Bold" pitchFamily="34" charset="0"/>
                <a:cs typeface="Arial" pitchFamily="34" charset="0"/>
              </a:rPr>
              <a:t>9</a:t>
            </a:r>
            <a:endParaRPr lang="en-US" b="1" dirty="0">
              <a:solidFill>
                <a:prstClr val="white"/>
              </a:solidFill>
              <a:latin typeface="Arial Rounded MT Bold" pitchFamily="34" charset="0"/>
              <a:cs typeface="Arial" pitchFamily="34" charset="0"/>
            </a:endParaRPr>
          </a:p>
          <a:p>
            <a:pPr algn="ctr"/>
            <a:r>
              <a:rPr lang="en-US" sz="1050" dirty="0" smtClean="0">
                <a:solidFill>
                  <a:prstClr val="white"/>
                </a:solidFill>
                <a:latin typeface="Arial Rounded MT Bold" pitchFamily="34" charset="0"/>
                <a:cs typeface="Arial" pitchFamily="34" charset="0"/>
              </a:rPr>
              <a:t>Delivery Centers</a:t>
            </a:r>
            <a:endParaRPr lang="en-US" sz="1050" dirty="0">
              <a:solidFill>
                <a:prstClr val="white"/>
              </a:solidFill>
              <a:latin typeface="Arial Rounded MT Bold" pitchFamily="34" charset="0"/>
              <a:cs typeface="Arial" pitchFamily="34" charset="0"/>
            </a:endParaRPr>
          </a:p>
        </p:txBody>
      </p:sp>
      <p:sp>
        <p:nvSpPr>
          <p:cNvPr id="38" name="Oval 37"/>
          <p:cNvSpPr>
            <a:spLocks noChangeAspect="1"/>
          </p:cNvSpPr>
          <p:nvPr/>
        </p:nvSpPr>
        <p:spPr>
          <a:xfrm>
            <a:off x="2506634" y="1697517"/>
            <a:ext cx="1198745" cy="931383"/>
          </a:xfrm>
          <a:prstGeom prst="ellipse">
            <a:avLst/>
          </a:prstGeom>
          <a:solidFill>
            <a:srgbClr val="D6492A"/>
          </a:solidFill>
          <a:ln w="76200"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Arial Rounded MT Bold" pitchFamily="34" charset="0"/>
                <a:cs typeface="Arial" pitchFamily="34" charset="0"/>
              </a:rPr>
              <a:t>25+</a:t>
            </a:r>
            <a:endParaRPr lang="en-US" b="1" dirty="0">
              <a:solidFill>
                <a:prstClr val="white"/>
              </a:solidFill>
              <a:latin typeface="Arial Rounded MT Bold" pitchFamily="34" charset="0"/>
              <a:cs typeface="Arial" pitchFamily="34" charset="0"/>
            </a:endParaRPr>
          </a:p>
          <a:p>
            <a:pPr algn="ctr"/>
            <a:r>
              <a:rPr lang="en-US" sz="1050" dirty="0" smtClean="0">
                <a:solidFill>
                  <a:prstClr val="white"/>
                </a:solidFill>
                <a:latin typeface="Arial Rounded MT Bold" pitchFamily="34" charset="0"/>
                <a:cs typeface="Arial" pitchFamily="34" charset="0"/>
              </a:rPr>
              <a:t>Products</a:t>
            </a:r>
            <a:endParaRPr lang="en-US" sz="1050" dirty="0">
              <a:solidFill>
                <a:prstClr val="white"/>
              </a:solidFill>
              <a:latin typeface="Arial Rounded MT Bold" pitchFamily="34" charset="0"/>
              <a:cs typeface="Arial" pitchFamily="34" charset="0"/>
            </a:endParaRPr>
          </a:p>
        </p:txBody>
      </p:sp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00674" y="3364542"/>
            <a:ext cx="467522" cy="387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Rectangle 47"/>
          <p:cNvSpPr/>
          <p:nvPr/>
        </p:nvSpPr>
        <p:spPr>
          <a:xfrm>
            <a:off x="4860032" y="3589007"/>
            <a:ext cx="4228574" cy="228600"/>
          </a:xfrm>
          <a:prstGeom prst="rect">
            <a:avLst/>
          </a:prstGeom>
          <a:solidFill>
            <a:srgbClr val="FEB80A"/>
          </a:solidFill>
          <a:ln w="25400" cap="flat" cmpd="sng" algn="ctr">
            <a:solidFill>
              <a:srgbClr val="FEB80A"/>
            </a:solidFill>
            <a:prstDash val="solid"/>
          </a:ln>
          <a:effectLst/>
        </p:spPr>
        <p:txBody>
          <a:bodyPr lIns="68663" tIns="34332" rIns="68663" bIns="34332" rtlCol="0" anchor="ctr"/>
          <a:lstStyle/>
          <a:p>
            <a:pPr defTabSz="686633"/>
            <a:r>
              <a:rPr lang="en-US" sz="1500" b="1" kern="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Retail Products</a:t>
            </a:r>
            <a:endParaRPr lang="en-US" sz="1500" b="1" kern="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782" y="4300212"/>
            <a:ext cx="4770685" cy="1017562"/>
            <a:chOff x="38781" y="5037807"/>
            <a:chExt cx="4770685" cy="1221074"/>
          </a:xfrm>
        </p:grpSpPr>
        <p:sp>
          <p:nvSpPr>
            <p:cNvPr id="63" name="Rectangle 62"/>
            <p:cNvSpPr/>
            <p:nvPr/>
          </p:nvSpPr>
          <p:spPr>
            <a:xfrm>
              <a:off x="38781" y="5037807"/>
              <a:ext cx="4770685" cy="122107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6213" indent="-176213">
                <a:spcBef>
                  <a:spcPts val="600"/>
                </a:spcBef>
                <a:buFont typeface="Arial"/>
                <a:buChar char="•"/>
              </a:pPr>
              <a:endParaRPr lang="en-US" sz="1600">
                <a:solidFill>
                  <a:prstClr val="white"/>
                </a:solidFill>
              </a:endParaRPr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045" y="5528108"/>
              <a:ext cx="727269" cy="161455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5261" y="5041731"/>
              <a:ext cx="248541" cy="369746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045" y="5739836"/>
              <a:ext cx="727269" cy="178156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352" y="5045480"/>
              <a:ext cx="239448" cy="365997"/>
            </a:xfrm>
            <a:prstGeom prst="rect">
              <a:avLst/>
            </a:prstGeom>
          </p:spPr>
        </p:pic>
        <p:pic>
          <p:nvPicPr>
            <p:cNvPr id="68" name="Picture 12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796375" y="6021841"/>
              <a:ext cx="684306" cy="123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4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903694" y="6006350"/>
              <a:ext cx="458988" cy="187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58319" y="5992675"/>
              <a:ext cx="394033" cy="201093"/>
            </a:xfrm>
            <a:prstGeom prst="rect">
              <a:avLst/>
            </a:prstGeom>
          </p:spPr>
        </p:pic>
        <p:pic>
          <p:nvPicPr>
            <p:cNvPr id="71" name="Picture 18" descr="http://n4bb.com/wp-content/uploads/2012/11/appcelerator-logo-602x476.png"/>
            <p:cNvPicPr>
              <a:picLocks noChangeAspect="1" noChangeArrowheads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13802" y="5076843"/>
              <a:ext cx="391025" cy="353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33"/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040840" y="5120551"/>
              <a:ext cx="413011" cy="133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3" name="Picture 6" descr="https://encrypted-tbn0.google.com/images?q=tbn:ANd9GcTkwyTCGnc02cgwPx1MEBs6m7MxgMBqH0JmVCtDJY4i1qqrOFFnjA"/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785" y="5345438"/>
              <a:ext cx="361858" cy="184899"/>
            </a:xfrm>
            <a:prstGeom prst="rect">
              <a:avLst/>
            </a:prstGeom>
            <a:noFill/>
          </p:spPr>
        </p:pic>
        <p:pic>
          <p:nvPicPr>
            <p:cNvPr id="74" name="Picture 2"/>
            <p:cNvPicPr>
              <a:picLocks noChangeAspect="1" noChangeArrowheads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1015" y="5378105"/>
              <a:ext cx="376080" cy="16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5" name="Picture 5"/>
            <p:cNvPicPr>
              <a:picLocks noChangeAspect="1" noChangeArrowheads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7514" y="5802883"/>
              <a:ext cx="396128" cy="1408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6" name="Picture 2" descr="http://t3.gstatic.com/images?q=tbn:ANd9GcSn4vTFuRYAWLeNS4S0wmAdb76zdCA1MPBJJjhmip8SlyQMsgN4KQ"/>
            <p:cNvPicPr>
              <a:picLocks noChangeAspect="1"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4388" y="5568935"/>
              <a:ext cx="389254" cy="215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93262" y="5391958"/>
              <a:ext cx="297115" cy="164975"/>
            </a:xfrm>
            <a:prstGeom prst="rect">
              <a:avLst/>
            </a:prstGeom>
          </p:spPr>
        </p:pic>
        <p:pic>
          <p:nvPicPr>
            <p:cNvPr id="78" name="Picture 2"/>
            <p:cNvPicPr>
              <a:picLocks noChangeAspect="1" noChangeArrowheads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611" y="5581126"/>
              <a:ext cx="439096" cy="1896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34336" y="5073745"/>
              <a:ext cx="192759" cy="221052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93262" y="5575810"/>
              <a:ext cx="548932" cy="209507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4286" y="5090879"/>
              <a:ext cx="322255" cy="194959"/>
            </a:xfrm>
            <a:prstGeom prst="rect">
              <a:avLst/>
            </a:prstGeom>
          </p:spPr>
        </p:pic>
        <p:pic>
          <p:nvPicPr>
            <p:cNvPr id="82" name="Picture 33"/>
            <p:cNvPicPr>
              <a:picLocks noChangeAspect="1" noChangeArrowheads="1"/>
            </p:cNvPicPr>
            <p:nvPr/>
          </p:nvPicPr>
          <p:blipFill>
            <a:blip r:embed="rId2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82045" y="6006350"/>
              <a:ext cx="611077" cy="1970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83" name="Group 82"/>
            <p:cNvGrpSpPr/>
            <p:nvPr/>
          </p:nvGrpSpPr>
          <p:grpSpPr>
            <a:xfrm>
              <a:off x="2523073" y="5391958"/>
              <a:ext cx="540422" cy="276644"/>
              <a:chOff x="2579413" y="2400279"/>
              <a:chExt cx="1892812" cy="684834"/>
            </a:xfrm>
          </p:grpSpPr>
          <p:pic>
            <p:nvPicPr>
              <p:cNvPr id="105" name="Picture 104"/>
              <p:cNvPicPr>
                <a:picLocks noChangeAspect="1"/>
              </p:cNvPicPr>
              <p:nvPr/>
            </p:nvPicPr>
            <p:blipFill>
              <a:blip r:embed="rId2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11631" y="2854126"/>
                <a:ext cx="1080727" cy="230987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06" name="Picture 105"/>
              <p:cNvPicPr>
                <a:picLocks noChangeAspect="1"/>
              </p:cNvPicPr>
              <p:nvPr/>
            </p:nvPicPr>
            <p:blipFill>
              <a:blip r:embed="rId2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79413" y="2400279"/>
                <a:ext cx="1892812" cy="457201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02993" y="5688381"/>
              <a:ext cx="652898" cy="20557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2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91419" y="5966912"/>
              <a:ext cx="559037" cy="18265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2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83791" y="5043743"/>
              <a:ext cx="540422" cy="322692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91" name="Group 90"/>
            <p:cNvGrpSpPr/>
            <p:nvPr/>
          </p:nvGrpSpPr>
          <p:grpSpPr>
            <a:xfrm>
              <a:off x="3063495" y="5037807"/>
              <a:ext cx="450435" cy="292927"/>
              <a:chOff x="778944" y="4718553"/>
              <a:chExt cx="1635222" cy="1036529"/>
            </a:xfrm>
          </p:grpSpPr>
          <p:pic>
            <p:nvPicPr>
              <p:cNvPr id="103" name="Picture 102"/>
              <p:cNvPicPr>
                <a:picLocks noChangeAspect="1"/>
              </p:cNvPicPr>
              <p:nvPr/>
            </p:nvPicPr>
            <p:blipFill>
              <a:blip r:embed="rId2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78944" y="4718553"/>
                <a:ext cx="1356446" cy="92305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04" name="Picture 103"/>
              <p:cNvPicPr>
                <a:picLocks noChangeAspect="1"/>
              </p:cNvPicPr>
              <p:nvPr/>
            </p:nvPicPr>
            <p:blipFill>
              <a:blip r:embed="rId2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22057" y="5528142"/>
                <a:ext cx="792109" cy="226940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92" name="Picture 2" descr="http://headlines.uk.com/wp-content/uploads/jive-software-logo.jpg"/>
            <p:cNvPicPr>
              <a:picLocks noChangeAspect="1" noChangeArrowheads="1"/>
            </p:cNvPicPr>
            <p:nvPr/>
          </p:nvPicPr>
          <p:blipFill>
            <a:blip r:embed="rId2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9912" y="5974626"/>
              <a:ext cx="443731" cy="276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http://www.realwire.com/preview_writeitfiles/MoxieSoftware_900px.jpg"/>
            <p:cNvPicPr>
              <a:picLocks noChangeAspect="1" noChangeArrowheads="1"/>
            </p:cNvPicPr>
            <p:nvPr/>
          </p:nvPicPr>
          <p:blipFill>
            <a:blip r:embed="rId3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5657" y="5366435"/>
              <a:ext cx="525628" cy="2169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6" descr="http://www.xconomy.com/wordpress/wp-content/images/2011/09/Lithium-logo.png"/>
            <p:cNvPicPr>
              <a:picLocks noChangeAspect="1" noChangeArrowheads="1"/>
            </p:cNvPicPr>
            <p:nvPr/>
          </p:nvPicPr>
          <p:blipFill>
            <a:blip r:embed="rId3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6731" y="5621948"/>
              <a:ext cx="396206" cy="280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" name="Picture 26" descr="http://t2.gstatic.com/images?q=tbn:ANd9GcQG_ctUkoZd7DxhtKS9lFQKAYGCMGhmDd0hmWX9Or_Ct29hfvRhztRrlNgv0w"/>
            <p:cNvPicPr>
              <a:picLocks noChangeAspect="1" noChangeArrowheads="1"/>
            </p:cNvPicPr>
            <p:nvPr/>
          </p:nvPicPr>
          <p:blipFill>
            <a:blip r:embed="rId3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5056" y="5384264"/>
              <a:ext cx="396131" cy="13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6" name="Picture 4"/>
            <p:cNvPicPr>
              <a:picLocks noChangeAspect="1" noChangeArrowheads="1"/>
            </p:cNvPicPr>
            <p:nvPr/>
          </p:nvPicPr>
          <p:blipFill>
            <a:blip r:embed="rId3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198120" y="5349662"/>
              <a:ext cx="587446" cy="1730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7" name="Picture 10" descr="http://www.marketingpower.com/ResourceLibrary/PublishingImages/Webcast%20Images/Unica_Logo_IBM_RGB.jpg"/>
            <p:cNvPicPr>
              <a:picLocks noChangeAspect="1" noChangeArrowheads="1"/>
            </p:cNvPicPr>
            <p:nvPr/>
          </p:nvPicPr>
          <p:blipFill>
            <a:blip r:embed="rId3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3090" y="5063368"/>
              <a:ext cx="325030" cy="276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8" name="Picture 2" descr="Tealeaf Technology">
              <a:hlinkClick r:id="rId35"/>
            </p:cNvPr>
            <p:cNvPicPr>
              <a:picLocks noChangeAspect="1" noChangeArrowheads="1"/>
            </p:cNvPicPr>
            <p:nvPr/>
          </p:nvPicPr>
          <p:blipFill>
            <a:blip r:embed="rId36" cstate="email">
              <a:lum bright="-40000" contrast="-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7346" y="5607364"/>
              <a:ext cx="546641" cy="13840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99" name="Picture 2" descr="https://encrypted-tbn3.gstatic.com/images?q=tbn:ANd9GcRlMqzulj1BDzikGXR5hiq0K5zdtaWpYCBV9dcIk1L3lfmblPtbzg"/>
            <p:cNvPicPr>
              <a:picLocks noChangeAspect="1" noChangeArrowheads="1"/>
            </p:cNvPicPr>
            <p:nvPr/>
          </p:nvPicPr>
          <p:blipFill>
            <a:blip r:embed="rId3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2168" y="5806543"/>
              <a:ext cx="680805" cy="138406"/>
            </a:xfrm>
            <a:prstGeom prst="rect">
              <a:avLst/>
            </a:prstGeom>
            <a:noFill/>
          </p:spPr>
        </p:pic>
        <p:pic>
          <p:nvPicPr>
            <p:cNvPr id="100" name="Picture 99"/>
            <p:cNvPicPr>
              <a:picLocks noChangeAspect="1"/>
            </p:cNvPicPr>
            <p:nvPr/>
          </p:nvPicPr>
          <p:blipFill rotWithShape="1">
            <a:blip r:embed="rId3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79691" y="5619178"/>
              <a:ext cx="507858" cy="138406"/>
            </a:xfrm>
            <a:prstGeom prst="rect">
              <a:avLst/>
            </a:prstGeom>
          </p:spPr>
        </p:pic>
        <p:pic>
          <p:nvPicPr>
            <p:cNvPr id="101" name="Picture 100"/>
            <p:cNvPicPr>
              <a:picLocks noChangeAspect="1"/>
            </p:cNvPicPr>
            <p:nvPr/>
          </p:nvPicPr>
          <p:blipFill rotWithShape="1">
            <a:blip r:embed="rId3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79691" y="5048613"/>
              <a:ext cx="455926" cy="217987"/>
            </a:xfrm>
            <a:prstGeom prst="rect">
              <a:avLst/>
            </a:prstGeom>
          </p:spPr>
        </p:pic>
        <p:pic>
          <p:nvPicPr>
            <p:cNvPr id="102" name="Picture 2"/>
            <p:cNvPicPr>
              <a:picLocks noChangeAspect="1" noChangeArrowheads="1"/>
            </p:cNvPicPr>
            <p:nvPr/>
          </p:nvPicPr>
          <p:blipFill>
            <a:blip r:embed="rId4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0716" y="5071860"/>
              <a:ext cx="230508" cy="2422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07" name="Rectangle 106"/>
          <p:cNvSpPr/>
          <p:nvPr/>
        </p:nvSpPr>
        <p:spPr>
          <a:xfrm>
            <a:off x="35670" y="4034909"/>
            <a:ext cx="4754880" cy="228600"/>
          </a:xfrm>
          <a:prstGeom prst="rect">
            <a:avLst/>
          </a:prstGeom>
          <a:solidFill>
            <a:srgbClr val="FFC000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Alliances &amp; Partnership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4" name="Picture 6" descr="http://t1.gstatic.com/images?q=tbn:ANd9GcRo3f4pHmR49z05QC_lpDEkBvzZZ7_m9NHI3bbEqid1A9TnhyyuIFBZqMIj5A"/>
          <p:cNvPicPr>
            <a:picLocks noChangeAspect="1" noChangeArrowheads="1"/>
          </p:cNvPicPr>
          <p:nvPr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2929516"/>
            <a:ext cx="465702" cy="51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cdn.mumbrella.com.au/2009/01/woolworths-logo_rgb-large1.jpg?w=103"/>
          <p:cNvPicPr>
            <a:picLocks noChangeAspect="1" noChangeArrowheads="1"/>
          </p:cNvPicPr>
          <p:nvPr/>
        </p:nvPicPr>
        <p:blipFill>
          <a:blip r:embed="rId4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0798" y="2947807"/>
            <a:ext cx="641286" cy="49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tacticalminc.com/blog/wp-content/uploads/2013/09/walgreens-logo.jpg"/>
          <p:cNvPicPr>
            <a:picLocks noChangeAspect="1" noChangeArrowheads="1"/>
          </p:cNvPicPr>
          <p:nvPr/>
        </p:nvPicPr>
        <p:blipFill>
          <a:blip r:embed="rId4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7662" y="2933258"/>
            <a:ext cx="614058" cy="51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www.synel.co.uk/Portals/97882/images/sainsburys_logo.png"/>
          <p:cNvPicPr>
            <a:picLocks noChangeAspect="1" noChangeArrowheads="1"/>
          </p:cNvPicPr>
          <p:nvPr/>
        </p:nvPicPr>
        <p:blipFill>
          <a:blip r:embed="rId4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60438" y="2947808"/>
            <a:ext cx="1187427" cy="18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static4.wikia.nocookie.net/__cb20100917035130/logopedia/images/2/23/Toys_R_Us_99-07.png"/>
          <p:cNvPicPr>
            <a:picLocks noChangeAspect="1" noChangeArrowheads="1"/>
          </p:cNvPicPr>
          <p:nvPr/>
        </p:nvPicPr>
        <p:blipFill>
          <a:blip r:embed="rId4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3610" y="3106090"/>
            <a:ext cx="1132393" cy="29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Rite Aid Corp. logo"/>
          <p:cNvPicPr>
            <a:picLocks noChangeAspect="1" noChangeArrowheads="1"/>
          </p:cNvPicPr>
          <p:nvPr/>
        </p:nvPicPr>
        <p:blipFill>
          <a:blip r:embed="rId4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3896" y="3370723"/>
            <a:ext cx="517572" cy="36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://www.supervalu.com/sv-webapp/images/logos/retail/supervalu_NEW_1.gif"/>
          <p:cNvPicPr>
            <a:picLocks noChangeAspect="1" noChangeArrowheads="1"/>
          </p:cNvPicPr>
          <p:nvPr/>
        </p:nvPicPr>
        <p:blipFill>
          <a:blip r:embed="rId4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2" y="3512443"/>
            <a:ext cx="1427066" cy="235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://www.fatwallet.com/static/i/uploaded/Sears%20Logo.jpg"/>
          <p:cNvPicPr>
            <a:picLocks noChangeAspect="1" noChangeArrowheads="1"/>
          </p:cNvPicPr>
          <p:nvPr/>
        </p:nvPicPr>
        <p:blipFill>
          <a:blip r:embed="rId4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37095" y="3464525"/>
            <a:ext cx="977998" cy="27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http://2timesmore.com/wp-content/uploads/2013/06/1800FlowersLogo.jpg"/>
          <p:cNvPicPr>
            <a:picLocks noChangeAspect="1" noChangeArrowheads="1"/>
          </p:cNvPicPr>
          <p:nvPr/>
        </p:nvPicPr>
        <p:blipFill>
          <a:blip r:embed="rId4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23171" y="2975011"/>
            <a:ext cx="1140849" cy="31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8" name="Straight Connector 107"/>
          <p:cNvCxnSpPr/>
          <p:nvPr/>
        </p:nvCxnSpPr>
        <p:spPr>
          <a:xfrm flipV="1">
            <a:off x="-17579" y="3969679"/>
            <a:ext cx="4827045" cy="2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/>
          <p:cNvSpPr/>
          <p:nvPr/>
        </p:nvSpPr>
        <p:spPr>
          <a:xfrm>
            <a:off x="4845995" y="2497460"/>
            <a:ext cx="4242290" cy="225025"/>
          </a:xfrm>
          <a:prstGeom prst="rect">
            <a:avLst/>
          </a:prstGeom>
          <a:solidFill>
            <a:srgbClr val="FEB80A"/>
          </a:solidFill>
          <a:ln w="25400" cap="flat" cmpd="sng" algn="ctr">
            <a:solidFill>
              <a:srgbClr val="FEB80A"/>
            </a:solidFill>
            <a:prstDash val="solid"/>
          </a:ln>
          <a:effectLst/>
        </p:spPr>
        <p:txBody>
          <a:bodyPr lIns="68663" tIns="34332" rIns="68663" bIns="34332" rtlCol="0" anchor="ctr"/>
          <a:lstStyle/>
          <a:p>
            <a:pPr defTabSz="686633">
              <a:defRPr/>
            </a:pPr>
            <a:r>
              <a:rPr lang="en-US" sz="1500" b="1" kern="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Investments</a:t>
            </a:r>
            <a:endParaRPr lang="en-IN" sz="1500" b="1" kern="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4" name="Rectangle 113"/>
          <p:cNvSpPr>
            <a:spLocks noChangeAspect="1"/>
          </p:cNvSpPr>
          <p:nvPr/>
        </p:nvSpPr>
        <p:spPr>
          <a:xfrm>
            <a:off x="4917183" y="2774537"/>
            <a:ext cx="1369555" cy="6515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Customer Collaboration Lab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Santa Clara CA</a:t>
            </a:r>
            <a:endParaRPr lang="en-US" sz="1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5" name="Rectangle 114"/>
          <p:cNvSpPr>
            <a:spLocks noChangeAspect="1"/>
          </p:cNvSpPr>
          <p:nvPr/>
        </p:nvSpPr>
        <p:spPr>
          <a:xfrm>
            <a:off x="7850732" y="2767490"/>
            <a:ext cx="1237552" cy="658613"/>
          </a:xfrm>
          <a:prstGeom prst="rect">
            <a:avLst/>
          </a:prstGeom>
          <a:solidFill>
            <a:srgbClr val="7030A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TCS </a:t>
            </a:r>
            <a:r>
              <a:rPr lang="en-US" sz="14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CoIN</a:t>
            </a:r>
            <a:r>
              <a:rPr lang="en-US" sz="1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(Co-Innovation Network)</a:t>
            </a:r>
          </a:p>
        </p:txBody>
      </p:sp>
      <p:sp>
        <p:nvSpPr>
          <p:cNvPr id="116" name="Rectangle 115"/>
          <p:cNvSpPr>
            <a:spLocks noChangeAspect="1"/>
          </p:cNvSpPr>
          <p:nvPr/>
        </p:nvSpPr>
        <p:spPr>
          <a:xfrm>
            <a:off x="6345685" y="2767490"/>
            <a:ext cx="1473796" cy="658613"/>
          </a:xfrm>
          <a:prstGeom prst="rect">
            <a:avLst/>
          </a:prstGeom>
          <a:solidFill>
            <a:srgbClr val="00999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Customer Experience Center 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Chennai</a:t>
            </a:r>
            <a:endParaRPr lang="en-US" sz="1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17182" y="3848092"/>
            <a:ext cx="42268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/>
              <a:t>Universal Commerce Engine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/>
              <a:t>mobile POS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/>
              <a:t>Store Power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err="1" smtClean="0"/>
              <a:t>Perivista</a:t>
            </a:r>
            <a:r>
              <a:rPr lang="en-US" sz="1400" dirty="0" smtClean="0"/>
              <a:t> </a:t>
            </a:r>
            <a:r>
              <a:rPr lang="en-US" sz="1400" baseline="30000" dirty="0" smtClean="0"/>
              <a:t>TM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/>
              <a:t>Personalization Engine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err="1"/>
              <a:t>Optumera</a:t>
            </a:r>
            <a:r>
              <a:rPr lang="en-US" sz="1400" baseline="30000" dirty="0" err="1"/>
              <a:t>TM</a:t>
            </a:r>
            <a:endParaRPr lang="en-US" sz="1400" baseline="30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/>
              <a:t>Hadoop Archival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/>
              <a:t>Hy5 Suite – Develop, Test, Manage</a:t>
            </a:r>
            <a:endParaRPr lang="en-IN" sz="1400" dirty="0"/>
          </a:p>
        </p:txBody>
      </p:sp>
      <p:sp>
        <p:nvSpPr>
          <p:cNvPr id="117" name="TextBox 116"/>
          <p:cNvSpPr txBox="1"/>
          <p:nvPr/>
        </p:nvSpPr>
        <p:spPr>
          <a:xfrm>
            <a:off x="4917182" y="844617"/>
            <a:ext cx="4226818" cy="160043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/>
              <a:t>Digital Re-Imagination  for Business Functions – Functional Advisory &amp; </a:t>
            </a:r>
            <a:r>
              <a:rPr lang="en-US" sz="1400" dirty="0" err="1" smtClean="0"/>
              <a:t>Solutioning</a:t>
            </a:r>
            <a:endParaRPr lang="en-US" sz="14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Co-Creation Unit for Continuous Innovation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/>
              <a:t>Mobile App Factory set 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/>
              <a:t>Voice of Customer Analysis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/>
              <a:t>Architecture &amp; Technology Transformation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/>
              <a:t>Proof of Concepts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4860032" y="637253"/>
            <a:ext cx="4228574" cy="228600"/>
          </a:xfrm>
          <a:prstGeom prst="rect">
            <a:avLst/>
          </a:prstGeom>
          <a:solidFill>
            <a:srgbClr val="FEB80A"/>
          </a:solidFill>
          <a:ln w="25400" cap="flat" cmpd="sng" algn="ctr">
            <a:solidFill>
              <a:srgbClr val="FEB80A"/>
            </a:solidFill>
            <a:prstDash val="solid"/>
          </a:ln>
          <a:effectLst/>
        </p:spPr>
        <p:txBody>
          <a:bodyPr lIns="68663" tIns="34332" rIns="68663" bIns="34332" rtlCol="0" anchor="ctr"/>
          <a:lstStyle/>
          <a:p>
            <a:pPr defTabSz="686633"/>
            <a:r>
              <a:rPr lang="en-US" sz="1500" b="1" kern="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Engagement Models</a:t>
            </a:r>
            <a:endParaRPr lang="en-US" sz="1500" b="1" kern="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11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5943600" y="1028700"/>
            <a:ext cx="2771800" cy="990000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pPr marL="171450" indent="-171450" defTabSz="4572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Defining 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Next-Gen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customer User Journey</a:t>
            </a:r>
          </a:p>
          <a:p>
            <a:pPr marL="171450" indent="-171450" defTabSz="4572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Designing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In-store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customer experience</a:t>
            </a:r>
          </a:p>
        </p:txBody>
      </p:sp>
      <p:sp>
        <p:nvSpPr>
          <p:cNvPr id="52" name="Rectangle 51"/>
          <p:cNvSpPr/>
          <p:nvPr/>
        </p:nvSpPr>
        <p:spPr>
          <a:xfrm>
            <a:off x="5943600" y="2067863"/>
            <a:ext cx="2771800" cy="990000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pPr marL="171450" indent="-171450" defTabSz="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Enabling 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Real Time Pricing &amp; Omni Channel Assortment</a:t>
            </a:r>
          </a:p>
          <a:p>
            <a:pPr marL="171450" indent="-171450" defTabSz="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Digital enablement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of Buyers and Merchants</a:t>
            </a:r>
            <a:endParaRPr lang="en-IN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943600" y="3107027"/>
            <a:ext cx="2771800" cy="990000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pPr marL="171450" indent="-171450" defTabSz="45720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Digitize the </a:t>
            </a:r>
            <a:r>
              <a:rPr 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Store Operations 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and </a:t>
            </a:r>
            <a:r>
              <a:rPr 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Workforce</a:t>
            </a:r>
          </a:p>
          <a:p>
            <a:pPr marL="171450" indent="-171450" defTabSz="457200"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Cross channel Hub 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enablement for Stores 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943600" y="4146190"/>
            <a:ext cx="2771800" cy="990000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pPr marL="171450" indent="-171450" defTabSz="45720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Design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of 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Flexible Fulfilment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with focus on last mile 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to ensure same day delivery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09" y="961522"/>
            <a:ext cx="3727082" cy="2309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Rectangle 46"/>
          <p:cNvSpPr/>
          <p:nvPr/>
        </p:nvSpPr>
        <p:spPr>
          <a:xfrm>
            <a:off x="3806453" y="1028700"/>
            <a:ext cx="2061693" cy="990000"/>
          </a:xfrm>
          <a:prstGeom prst="rect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b="1" dirty="0">
                <a:solidFill>
                  <a:prstClr val="white"/>
                </a:solidFill>
              </a:rPr>
              <a:t>Redefining </a:t>
            </a:r>
            <a:r>
              <a:rPr lang="en-US" b="1" dirty="0" smtClean="0">
                <a:solidFill>
                  <a:prstClr val="white"/>
                </a:solidFill>
              </a:rPr>
              <a:t>Customer Experience </a:t>
            </a:r>
            <a:endParaRPr lang="en-IN" b="1" dirty="0">
              <a:solidFill>
                <a:prstClr val="white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806451" y="2067863"/>
            <a:ext cx="2066544" cy="990000"/>
          </a:xfrm>
          <a:prstGeom prst="rect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b="1" dirty="0">
                <a:solidFill>
                  <a:prstClr val="white"/>
                </a:solidFill>
              </a:rPr>
              <a:t>Intelligence Responsive Merchandizing</a:t>
            </a:r>
            <a:endParaRPr lang="en-IN" b="1" dirty="0">
              <a:solidFill>
                <a:prstClr val="white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806451" y="3107027"/>
            <a:ext cx="2066544" cy="990000"/>
          </a:xfrm>
          <a:prstGeom prst="rect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b="1" dirty="0">
                <a:solidFill>
                  <a:prstClr val="white"/>
                </a:solidFill>
              </a:rPr>
              <a:t>Digital Stores</a:t>
            </a:r>
            <a:endParaRPr lang="en-IN" b="1" dirty="0">
              <a:solidFill>
                <a:prstClr val="white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806451" y="4146190"/>
            <a:ext cx="2066544" cy="990000"/>
          </a:xfrm>
          <a:prstGeom prst="rect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b="1" dirty="0">
                <a:solidFill>
                  <a:prstClr val="white"/>
                </a:solidFill>
              </a:rPr>
              <a:t>Cross Channel </a:t>
            </a:r>
            <a:r>
              <a:rPr lang="en-US" b="1" dirty="0" smtClean="0">
                <a:solidFill>
                  <a:prstClr val="white"/>
                </a:solidFill>
              </a:rPr>
              <a:t>Unified Supply Chain </a:t>
            </a:r>
            <a:endParaRPr lang="en-IN" b="1" dirty="0">
              <a:solidFill>
                <a:prstClr val="white"/>
              </a:solidFill>
            </a:endParaRP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0" y="1"/>
            <a:ext cx="9372597" cy="6476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82550" indent="0"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FFFFFF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N" sz="2800" dirty="0">
                <a:solidFill>
                  <a:schemeClr val="bg1"/>
                </a:solidFill>
                <a:latin typeface="+mj-lt"/>
                <a:cs typeface="+mj-cs"/>
              </a:rPr>
              <a:t>TCS Digital Re-imagination Offering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920720" y="1028700"/>
            <a:ext cx="91440" cy="4114800"/>
          </a:xfrm>
          <a:prstGeom prst="rect">
            <a:avLst/>
          </a:prstGeom>
          <a:solidFill>
            <a:srgbClr val="CC33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IN" b="1" dirty="0" smtClean="0">
              <a:solidFill>
                <a:prstClr val="white"/>
              </a:solidFill>
            </a:endParaRPr>
          </a:p>
        </p:txBody>
      </p:sp>
      <p:pic>
        <p:nvPicPr>
          <p:cNvPr id="1030" name="Picture 6" descr="C:\Users\224942\Pictures\istock-young-girl-thinking-large.jpg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60590"/>
            <a:ext cx="3774690" cy="267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2249266" y="1455036"/>
            <a:ext cx="1274856" cy="40216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prstClr val="black"/>
                </a:solidFill>
                <a:latin typeface="Kristen ITC" pitchFamily="66" charset="0"/>
              </a:rPr>
              <a:t>Give me more </a:t>
            </a:r>
            <a:endParaRPr lang="en-US" sz="1100" dirty="0" smtClean="0">
              <a:solidFill>
                <a:prstClr val="black"/>
              </a:solidFill>
              <a:latin typeface="Kristen ITC" pitchFamily="66" charset="0"/>
            </a:endParaRPr>
          </a:p>
          <a:p>
            <a:pPr algn="ctr"/>
            <a:r>
              <a:rPr lang="en-US" sz="1200" dirty="0" smtClean="0">
                <a:solidFill>
                  <a:srgbClr val="00823B"/>
                </a:solidFill>
                <a:latin typeface="Kristen ITC" pitchFamily="66" charset="0"/>
              </a:rPr>
              <a:t>choice</a:t>
            </a:r>
            <a:endParaRPr lang="en-US" sz="1200" dirty="0">
              <a:solidFill>
                <a:srgbClr val="00823B"/>
              </a:solidFill>
              <a:latin typeface="Kristen ITC" pitchFamily="66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752542" y="1783134"/>
            <a:ext cx="1872401" cy="40216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prstClr val="black"/>
                </a:solidFill>
                <a:latin typeface="Kristen ITC" pitchFamily="66" charset="0"/>
              </a:rPr>
              <a:t>Give me lowest </a:t>
            </a:r>
            <a:r>
              <a:rPr lang="en-US" sz="1200" dirty="0">
                <a:solidFill>
                  <a:srgbClr val="00823B"/>
                </a:solidFill>
                <a:latin typeface="Kristen ITC" pitchFamily="66" charset="0"/>
              </a:rPr>
              <a:t>P</a:t>
            </a:r>
            <a:r>
              <a:rPr lang="en-US" sz="1200" dirty="0" smtClean="0">
                <a:solidFill>
                  <a:srgbClr val="00823B"/>
                </a:solidFill>
                <a:latin typeface="Kristen ITC" pitchFamily="66" charset="0"/>
              </a:rPr>
              <a:t>rice </a:t>
            </a:r>
            <a:endParaRPr lang="en-US" sz="1200" dirty="0">
              <a:solidFill>
                <a:srgbClr val="00823B"/>
              </a:solidFill>
              <a:latin typeface="Kristen ITC" pitchFamily="66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480664" y="2075803"/>
            <a:ext cx="1697967" cy="40216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00823B"/>
                </a:solidFill>
                <a:latin typeface="Kristen ITC" pitchFamily="66" charset="0"/>
              </a:rPr>
              <a:t>Deliver</a:t>
            </a:r>
            <a:r>
              <a:rPr lang="en-US" sz="1200" dirty="0">
                <a:solidFill>
                  <a:prstClr val="black"/>
                </a:solidFill>
                <a:latin typeface="Kristen ITC" pitchFamily="66" charset="0"/>
              </a:rPr>
              <a:t> </a:t>
            </a:r>
            <a:r>
              <a:rPr lang="en-US" sz="1100" dirty="0">
                <a:solidFill>
                  <a:prstClr val="black"/>
                </a:solidFill>
                <a:latin typeface="Kristen ITC" pitchFamily="66" charset="0"/>
              </a:rPr>
              <a:t>where I am 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66335" y="1521162"/>
            <a:ext cx="1754308" cy="40216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00823B"/>
                </a:solidFill>
                <a:latin typeface="Kristen ITC" pitchFamily="66" charset="0"/>
              </a:rPr>
              <a:t>Anytime</a:t>
            </a:r>
            <a:r>
              <a:rPr lang="en-US" sz="1200" dirty="0">
                <a:solidFill>
                  <a:prstClr val="black"/>
                </a:solidFill>
                <a:latin typeface="Kristen ITC" pitchFamily="66" charset="0"/>
              </a:rPr>
              <a:t> </a:t>
            </a:r>
            <a:r>
              <a:rPr lang="en-US" sz="1100" dirty="0">
                <a:solidFill>
                  <a:prstClr val="black"/>
                </a:solidFill>
                <a:latin typeface="Kristen ITC" pitchFamily="66" charset="0"/>
              </a:rPr>
              <a:t>Shopping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16600" y="2196990"/>
            <a:ext cx="1707446" cy="40216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00823B"/>
                </a:solidFill>
                <a:latin typeface="Kristen ITC" pitchFamily="66" charset="0"/>
              </a:rPr>
              <a:t>Fun</a:t>
            </a:r>
            <a:r>
              <a:rPr lang="en-US" sz="1200" dirty="0">
                <a:solidFill>
                  <a:prstClr val="black"/>
                </a:solidFill>
                <a:latin typeface="Kristen ITC" pitchFamily="66" charset="0"/>
              </a:rPr>
              <a:t> </a:t>
            </a:r>
            <a:r>
              <a:rPr lang="en-US" sz="1100" dirty="0" smtClean="0">
                <a:solidFill>
                  <a:prstClr val="black"/>
                </a:solidFill>
                <a:latin typeface="Kristen ITC" pitchFamily="66" charset="0"/>
              </a:rPr>
              <a:t>shopping</a:t>
            </a:r>
            <a:endParaRPr lang="en-US" sz="1100" dirty="0">
              <a:solidFill>
                <a:prstClr val="black"/>
              </a:solidFill>
              <a:latin typeface="Kristen ITC" pitchFamily="66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49190" y="1181662"/>
            <a:ext cx="2549712" cy="40216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prstClr val="black"/>
                </a:solidFill>
                <a:latin typeface="Kristen ITC" pitchFamily="66" charset="0"/>
              </a:rPr>
              <a:t>Make me feel </a:t>
            </a:r>
            <a:r>
              <a:rPr lang="en-US" sz="1200" dirty="0">
                <a:solidFill>
                  <a:srgbClr val="00823B"/>
                </a:solidFill>
                <a:latin typeface="Kristen ITC" pitchFamily="66" charset="0"/>
              </a:rPr>
              <a:t>Special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57534" y="1827372"/>
            <a:ext cx="1560324" cy="40216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00823B"/>
                </a:solidFill>
                <a:latin typeface="Kristen ITC" pitchFamily="66" charset="0"/>
              </a:rPr>
              <a:t>Help</a:t>
            </a:r>
            <a:r>
              <a:rPr lang="en-US" sz="1200" dirty="0">
                <a:solidFill>
                  <a:prstClr val="black"/>
                </a:solidFill>
                <a:latin typeface="Kristen ITC" pitchFamily="66" charset="0"/>
              </a:rPr>
              <a:t> </a:t>
            </a:r>
            <a:r>
              <a:rPr lang="en-US" sz="1100" dirty="0">
                <a:solidFill>
                  <a:prstClr val="black"/>
                </a:solidFill>
                <a:latin typeface="Kristen ITC" pitchFamily="66" charset="0"/>
              </a:rPr>
              <a:t>me find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773670" y="2415429"/>
            <a:ext cx="1372303" cy="40216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00823B"/>
                </a:solidFill>
                <a:latin typeface="Kristen ITC" pitchFamily="66" charset="0"/>
              </a:rPr>
              <a:t>Offers</a:t>
            </a:r>
            <a:r>
              <a:rPr lang="en-US" sz="1200" dirty="0">
                <a:solidFill>
                  <a:prstClr val="black"/>
                </a:solidFill>
                <a:latin typeface="Kristen ITC" pitchFamily="66" charset="0"/>
              </a:rPr>
              <a:t> </a:t>
            </a:r>
            <a:r>
              <a:rPr lang="en-US" sz="1100" dirty="0">
                <a:solidFill>
                  <a:prstClr val="black"/>
                </a:solidFill>
                <a:latin typeface="Kristen ITC" pitchFamily="66" charset="0"/>
              </a:rPr>
              <a:t>for me</a:t>
            </a:r>
          </a:p>
        </p:txBody>
      </p:sp>
    </p:spTree>
    <p:extLst>
      <p:ext uri="{BB962C8B-B14F-4D97-AF65-F5344CB8AC3E}">
        <p14:creationId xmlns:p14="http://schemas.microsoft.com/office/powerpoint/2010/main" val="109045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495300"/>
          </a:xfrm>
        </p:spPr>
        <p:txBody>
          <a:bodyPr/>
          <a:lstStyle/>
          <a:p>
            <a:r>
              <a:rPr lang="en-US" sz="2800" dirty="0" smtClean="0"/>
              <a:t>Digital Offering portfolio - Retail</a:t>
            </a:r>
            <a:endParaRPr lang="en-IN" sz="1400" dirty="0"/>
          </a:p>
        </p:txBody>
      </p:sp>
      <p:pic>
        <p:nvPicPr>
          <p:cNvPr id="12" name="Picture 11" descr="slide11b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336" y="836713"/>
            <a:ext cx="7928247" cy="4535388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214064" y="874737"/>
            <a:ext cx="395536" cy="3940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1</a:t>
            </a:r>
            <a:endParaRPr lang="en-IN" sz="28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214064" y="1738833"/>
            <a:ext cx="395536" cy="3940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2</a:t>
            </a:r>
            <a:endParaRPr lang="en-IN" sz="2800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196602" y="4187180"/>
            <a:ext cx="395536" cy="3940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3</a:t>
            </a:r>
            <a:endParaRPr lang="en-IN" sz="2800" b="1" dirty="0"/>
          </a:p>
        </p:txBody>
      </p:sp>
      <p:pic>
        <p:nvPicPr>
          <p:cNvPr id="9" name="Picture 8" descr="slide11b.png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5396" y="2713060"/>
            <a:ext cx="1483004" cy="152400"/>
          </a:xfrm>
          <a:prstGeom prst="rect">
            <a:avLst/>
          </a:prstGeom>
        </p:spPr>
      </p:pic>
      <p:pic>
        <p:nvPicPr>
          <p:cNvPr id="10" name="Picture 9" descr="slide11b.png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1848" y="3287404"/>
            <a:ext cx="1728000" cy="1775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93171" y="2661179"/>
            <a:ext cx="10027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Virtual Agent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5496" y="3174337"/>
            <a:ext cx="1728000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en-US" dirty="0"/>
              <a:t>Mobile Patient engagement Platform</a:t>
            </a:r>
            <a:endParaRPr lang="en-IN" dirty="0"/>
          </a:p>
        </p:txBody>
      </p:sp>
      <p:pic>
        <p:nvPicPr>
          <p:cNvPr id="16" name="Picture 15" descr="slide11b.png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0" y="3013382"/>
            <a:ext cx="1584000" cy="16278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090955" y="2934205"/>
            <a:ext cx="12712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Perivista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Shopper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42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Digital Impact in </a:t>
            </a:r>
            <a:r>
              <a:rPr lang="en-US" sz="2800" dirty="0" smtClean="0"/>
              <a:t>Pharmacy: On the Rise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0" y="760030"/>
            <a:ext cx="9144000" cy="4756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8287">
              <a:spcBef>
                <a:spcPts val="1800"/>
              </a:spcBef>
            </a:pPr>
            <a:endParaRPr lang="en-IN" sz="1200" b="1" dirty="0" smtClean="0">
              <a:solidFill>
                <a:schemeClr val="tx1"/>
              </a:solidFill>
            </a:endParaRPr>
          </a:p>
          <a:p>
            <a:pPr marL="554037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endParaRPr lang="en-IN" sz="1200" b="1" dirty="0">
              <a:solidFill>
                <a:schemeClr val="tx1"/>
              </a:solidFill>
            </a:endParaRPr>
          </a:p>
          <a:p>
            <a:pPr marL="554037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IN" sz="1200" b="1" dirty="0" smtClean="0">
                <a:solidFill>
                  <a:schemeClr val="tx1"/>
                </a:solidFill>
              </a:rPr>
              <a:t>Online </a:t>
            </a:r>
            <a:r>
              <a:rPr lang="en-IN" sz="1200" dirty="0" smtClean="0">
                <a:solidFill>
                  <a:schemeClr val="tx1"/>
                </a:solidFill>
              </a:rPr>
              <a:t>health self-education, online patient-doctor consultation is on the rise;</a:t>
            </a:r>
            <a:br>
              <a:rPr lang="en-IN" sz="1200" dirty="0" smtClean="0">
                <a:solidFill>
                  <a:schemeClr val="tx1"/>
                </a:solidFill>
              </a:rPr>
            </a:br>
            <a:r>
              <a:rPr lang="en-IN" sz="1200" b="1" dirty="0" smtClean="0">
                <a:solidFill>
                  <a:schemeClr val="tx1"/>
                </a:solidFill>
              </a:rPr>
              <a:t>Focus </a:t>
            </a:r>
            <a:r>
              <a:rPr lang="en-IN" sz="1200" b="1" dirty="0">
                <a:solidFill>
                  <a:schemeClr val="tx1"/>
                </a:solidFill>
              </a:rPr>
              <a:t>group Survey along with a Leading </a:t>
            </a:r>
            <a:r>
              <a:rPr lang="en-IN" sz="1200" b="1" dirty="0" smtClean="0">
                <a:solidFill>
                  <a:schemeClr val="tx1"/>
                </a:solidFill>
              </a:rPr>
              <a:t>Pharmacy </a:t>
            </a:r>
            <a:r>
              <a:rPr lang="en-IN" sz="1200" b="1" dirty="0">
                <a:solidFill>
                  <a:schemeClr val="tx1"/>
                </a:solidFill>
              </a:rPr>
              <a:t>Retailer, US showed the following asks from customers:</a:t>
            </a:r>
          </a:p>
          <a:p>
            <a:pPr marL="1450975" lvl="2" indent="-2682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N" sz="1200" b="1" dirty="0">
                <a:solidFill>
                  <a:schemeClr val="tx1"/>
                </a:solidFill>
              </a:rPr>
              <a:t>Information and guidance on their Symptoms and health conditions </a:t>
            </a:r>
          </a:p>
          <a:p>
            <a:pPr marL="1450975" lvl="2" indent="-2682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N" sz="1200" b="1" dirty="0">
                <a:solidFill>
                  <a:schemeClr val="tx1"/>
                </a:solidFill>
              </a:rPr>
              <a:t>New/ Alternate drugs for chronic </a:t>
            </a:r>
            <a:r>
              <a:rPr lang="en-IN" sz="1200" b="1" dirty="0" smtClean="0">
                <a:solidFill>
                  <a:schemeClr val="tx1"/>
                </a:solidFill>
              </a:rPr>
              <a:t>diseases</a:t>
            </a:r>
          </a:p>
          <a:p>
            <a:pPr marL="536575" indent="-268288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IN" sz="1200" b="1" dirty="0" smtClean="0">
                <a:solidFill>
                  <a:schemeClr val="tx1"/>
                </a:solidFill>
              </a:rPr>
              <a:t>48</a:t>
            </a:r>
            <a:r>
              <a:rPr lang="en-IN" sz="1200" b="1" dirty="0">
                <a:solidFill>
                  <a:schemeClr val="tx1"/>
                </a:solidFill>
              </a:rPr>
              <a:t>% of smartphone </a:t>
            </a:r>
            <a:r>
              <a:rPr lang="en-IN" sz="1200" b="1" dirty="0" smtClean="0">
                <a:solidFill>
                  <a:schemeClr val="tx1"/>
                </a:solidFill>
              </a:rPr>
              <a:t>owners</a:t>
            </a:r>
            <a:r>
              <a:rPr lang="en-IN" sz="1200" dirty="0" smtClean="0">
                <a:solidFill>
                  <a:schemeClr val="tx1"/>
                </a:solidFill>
              </a:rPr>
              <a:t> </a:t>
            </a:r>
            <a:r>
              <a:rPr lang="en-IN" sz="1200" dirty="0">
                <a:solidFill>
                  <a:schemeClr val="tx1"/>
                </a:solidFill>
              </a:rPr>
              <a:t>used </a:t>
            </a:r>
            <a:r>
              <a:rPr lang="en-IN" sz="1200" dirty="0" smtClean="0">
                <a:solidFill>
                  <a:schemeClr val="tx1"/>
                </a:solidFill>
              </a:rPr>
              <a:t>internet </a:t>
            </a:r>
            <a:r>
              <a:rPr lang="en-IN" sz="1200" dirty="0">
                <a:solidFill>
                  <a:schemeClr val="tx1"/>
                </a:solidFill>
              </a:rPr>
              <a:t>enabled phone to </a:t>
            </a:r>
            <a:r>
              <a:rPr lang="en-IN" sz="1200" b="1" dirty="0">
                <a:solidFill>
                  <a:schemeClr val="tx1"/>
                </a:solidFill>
              </a:rPr>
              <a:t>look up health and wellness information </a:t>
            </a:r>
            <a:br>
              <a:rPr lang="en-IN" sz="1200" b="1" dirty="0">
                <a:solidFill>
                  <a:schemeClr val="tx1"/>
                </a:solidFill>
              </a:rPr>
            </a:br>
            <a:r>
              <a:rPr lang="en-IN" sz="1200" b="1" dirty="0" smtClean="0">
                <a:solidFill>
                  <a:schemeClr val="tx1"/>
                </a:solidFill>
              </a:rPr>
              <a:t>79</a:t>
            </a:r>
            <a:r>
              <a:rPr lang="en-IN" sz="1200" b="1" dirty="0">
                <a:solidFill>
                  <a:schemeClr val="tx1"/>
                </a:solidFill>
              </a:rPr>
              <a:t>% of smartphone users </a:t>
            </a:r>
            <a:r>
              <a:rPr lang="en-IN" sz="1200" dirty="0">
                <a:solidFill>
                  <a:schemeClr val="tx1"/>
                </a:solidFill>
              </a:rPr>
              <a:t>and</a:t>
            </a:r>
            <a:r>
              <a:rPr lang="en-IN" sz="1200" b="1" dirty="0">
                <a:solidFill>
                  <a:schemeClr val="tx1"/>
                </a:solidFill>
              </a:rPr>
              <a:t> 68% of tablet users look up symptoms </a:t>
            </a:r>
            <a:r>
              <a:rPr lang="en-IN" sz="1200" b="1" dirty="0" smtClean="0">
                <a:solidFill>
                  <a:schemeClr val="tx1"/>
                </a:solidFill>
              </a:rPr>
              <a:t>online</a:t>
            </a:r>
          </a:p>
          <a:p>
            <a:pPr marL="536575" indent="-268288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IN" sz="1200" b="1" dirty="0">
                <a:solidFill>
                  <a:schemeClr val="tx1"/>
                </a:solidFill>
              </a:rPr>
              <a:t>Physicians</a:t>
            </a:r>
            <a:r>
              <a:rPr lang="en-IN" sz="1200" dirty="0">
                <a:solidFill>
                  <a:schemeClr val="tx1"/>
                </a:solidFill>
              </a:rPr>
              <a:t> </a:t>
            </a:r>
            <a:r>
              <a:rPr lang="en-IN" sz="1200" b="1" dirty="0" smtClean="0">
                <a:solidFill>
                  <a:schemeClr val="tx1"/>
                </a:solidFill>
              </a:rPr>
              <a:t>also </a:t>
            </a:r>
            <a:r>
              <a:rPr lang="en-IN" sz="1200" b="1" dirty="0">
                <a:solidFill>
                  <a:schemeClr val="tx1"/>
                </a:solidFill>
              </a:rPr>
              <a:t>research specific patient conditions online </a:t>
            </a:r>
            <a:r>
              <a:rPr lang="en-IN" sz="1200" dirty="0">
                <a:solidFill>
                  <a:schemeClr val="tx1"/>
                </a:solidFill>
              </a:rPr>
              <a:t>immediately before a patient </a:t>
            </a:r>
            <a:r>
              <a:rPr lang="en-IN" sz="1200" dirty="0" smtClean="0">
                <a:solidFill>
                  <a:schemeClr val="tx1"/>
                </a:solidFill>
              </a:rPr>
              <a:t>consult, </a:t>
            </a:r>
            <a:r>
              <a:rPr lang="en-IN" sz="1200" b="1" dirty="0">
                <a:solidFill>
                  <a:schemeClr val="tx1"/>
                </a:solidFill>
              </a:rPr>
              <a:t>average of 3.4 times per week </a:t>
            </a:r>
            <a:br>
              <a:rPr lang="en-IN" sz="1200" b="1" dirty="0">
                <a:solidFill>
                  <a:schemeClr val="tx1"/>
                </a:solidFill>
              </a:rPr>
            </a:br>
            <a:r>
              <a:rPr lang="en-IN" sz="1200" b="1" dirty="0" smtClean="0">
                <a:solidFill>
                  <a:schemeClr val="tx1"/>
                </a:solidFill>
              </a:rPr>
              <a:t>Mean </a:t>
            </a:r>
            <a:r>
              <a:rPr lang="en-IN" sz="1200" b="1" dirty="0">
                <a:solidFill>
                  <a:schemeClr val="tx1"/>
                </a:solidFill>
              </a:rPr>
              <a:t>weekly usages </a:t>
            </a:r>
            <a:r>
              <a:rPr lang="en-IN" sz="1200" dirty="0">
                <a:solidFill>
                  <a:schemeClr val="tx1"/>
                </a:solidFill>
              </a:rPr>
              <a:t>before, during and after a patient consult </a:t>
            </a:r>
            <a:r>
              <a:rPr lang="en-IN" sz="1200" b="1" dirty="0">
                <a:solidFill>
                  <a:schemeClr val="tx1"/>
                </a:solidFill>
              </a:rPr>
              <a:t>have </a:t>
            </a:r>
            <a:r>
              <a:rPr lang="en-IN" sz="1200" b="1" dirty="0" smtClean="0">
                <a:solidFill>
                  <a:schemeClr val="tx1"/>
                </a:solidFill>
              </a:rPr>
              <a:t>increased </a:t>
            </a:r>
            <a:r>
              <a:rPr lang="en-IN" sz="1200" b="1" dirty="0">
                <a:solidFill>
                  <a:schemeClr val="tx1"/>
                </a:solidFill>
              </a:rPr>
              <a:t>year-over-year, </a:t>
            </a:r>
            <a:r>
              <a:rPr lang="en-IN" sz="1200" dirty="0">
                <a:solidFill>
                  <a:schemeClr val="tx1"/>
                </a:solidFill>
              </a:rPr>
              <a:t>suggesting </a:t>
            </a:r>
            <a:r>
              <a:rPr lang="en-IN" sz="1200" dirty="0" smtClean="0">
                <a:solidFill>
                  <a:schemeClr val="tx1"/>
                </a:solidFill>
              </a:rPr>
              <a:t/>
            </a:r>
            <a:br>
              <a:rPr lang="en-IN" sz="1200" dirty="0" smtClean="0">
                <a:solidFill>
                  <a:schemeClr val="tx1"/>
                </a:solidFill>
              </a:rPr>
            </a:br>
            <a:r>
              <a:rPr lang="en-IN" sz="1200" dirty="0" smtClean="0">
                <a:solidFill>
                  <a:schemeClr val="tx1"/>
                </a:solidFill>
              </a:rPr>
              <a:t>that </a:t>
            </a:r>
            <a:r>
              <a:rPr lang="en-IN" sz="1200" b="1" dirty="0">
                <a:solidFill>
                  <a:schemeClr val="tx1"/>
                </a:solidFill>
              </a:rPr>
              <a:t>online medical resources are increasingly being incorporated </a:t>
            </a:r>
            <a:r>
              <a:rPr lang="en-IN" sz="1200" b="1" dirty="0" smtClean="0">
                <a:solidFill>
                  <a:schemeClr val="tx1"/>
                </a:solidFill>
              </a:rPr>
              <a:t>into physicians</a:t>
            </a:r>
            <a:r>
              <a:rPr lang="en-IN" sz="1200" b="1" dirty="0">
                <a:solidFill>
                  <a:schemeClr val="tx1"/>
                </a:solidFill>
              </a:rPr>
              <a:t>’ daily </a:t>
            </a:r>
            <a:r>
              <a:rPr lang="en-IN" sz="1200" b="1" dirty="0" smtClean="0">
                <a:solidFill>
                  <a:schemeClr val="tx1"/>
                </a:solidFill>
              </a:rPr>
              <a:t>work life</a:t>
            </a:r>
          </a:p>
          <a:p>
            <a:pPr marL="756000" indent="-361950">
              <a:spcBef>
                <a:spcPts val="1800"/>
              </a:spcBef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rapezoid 6"/>
          <p:cNvSpPr/>
          <p:nvPr/>
        </p:nvSpPr>
        <p:spPr>
          <a:xfrm>
            <a:off x="-3124200" y="3889044"/>
            <a:ext cx="12300000" cy="1856096"/>
          </a:xfrm>
          <a:custGeom>
            <a:avLst/>
            <a:gdLst>
              <a:gd name="connsiteX0" fmla="*/ 0 w 6629400"/>
              <a:gd name="connsiteY0" fmla="*/ 2571750 h 2571750"/>
              <a:gd name="connsiteX1" fmla="*/ 642938 w 6629400"/>
              <a:gd name="connsiteY1" fmla="*/ 0 h 2571750"/>
              <a:gd name="connsiteX2" fmla="*/ 5986463 w 6629400"/>
              <a:gd name="connsiteY2" fmla="*/ 0 h 2571750"/>
              <a:gd name="connsiteX3" fmla="*/ 6629400 w 6629400"/>
              <a:gd name="connsiteY3" fmla="*/ 2571750 h 2571750"/>
              <a:gd name="connsiteX4" fmla="*/ 0 w 6629400"/>
              <a:gd name="connsiteY4" fmla="*/ 2571750 h 2571750"/>
              <a:gd name="connsiteX0" fmla="*/ 0 w 6648615"/>
              <a:gd name="connsiteY0" fmla="*/ 3202370 h 3202370"/>
              <a:gd name="connsiteX1" fmla="*/ 642938 w 6648615"/>
              <a:gd name="connsiteY1" fmla="*/ 630620 h 3202370"/>
              <a:gd name="connsiteX2" fmla="*/ 6648615 w 6648615"/>
              <a:gd name="connsiteY2" fmla="*/ 0 h 3202370"/>
              <a:gd name="connsiteX3" fmla="*/ 6629400 w 6648615"/>
              <a:gd name="connsiteY3" fmla="*/ 3202370 h 3202370"/>
              <a:gd name="connsiteX4" fmla="*/ 0 w 6648615"/>
              <a:gd name="connsiteY4" fmla="*/ 3202370 h 3202370"/>
              <a:gd name="connsiteX0" fmla="*/ 0 w 6648615"/>
              <a:gd name="connsiteY0" fmla="*/ 3202370 h 3202370"/>
              <a:gd name="connsiteX1" fmla="*/ 2455973 w 6648615"/>
              <a:gd name="connsiteY1" fmla="*/ 1907627 h 3202370"/>
              <a:gd name="connsiteX2" fmla="*/ 6648615 w 6648615"/>
              <a:gd name="connsiteY2" fmla="*/ 0 h 3202370"/>
              <a:gd name="connsiteX3" fmla="*/ 6629400 w 6648615"/>
              <a:gd name="connsiteY3" fmla="*/ 3202370 h 3202370"/>
              <a:gd name="connsiteX4" fmla="*/ 0 w 6648615"/>
              <a:gd name="connsiteY4" fmla="*/ 3202370 h 3202370"/>
              <a:gd name="connsiteX0" fmla="*/ 0 w 9202629"/>
              <a:gd name="connsiteY0" fmla="*/ 3218135 h 3218135"/>
              <a:gd name="connsiteX1" fmla="*/ 5009987 w 9202629"/>
              <a:gd name="connsiteY1" fmla="*/ 1907627 h 3218135"/>
              <a:gd name="connsiteX2" fmla="*/ 9202629 w 9202629"/>
              <a:gd name="connsiteY2" fmla="*/ 0 h 3218135"/>
              <a:gd name="connsiteX3" fmla="*/ 9183414 w 9202629"/>
              <a:gd name="connsiteY3" fmla="*/ 3202370 h 3218135"/>
              <a:gd name="connsiteX4" fmla="*/ 0 w 9202629"/>
              <a:gd name="connsiteY4" fmla="*/ 3218135 h 3218135"/>
              <a:gd name="connsiteX0" fmla="*/ 0 w 9202629"/>
              <a:gd name="connsiteY0" fmla="*/ 3218135 h 3218135"/>
              <a:gd name="connsiteX1" fmla="*/ 6523477 w 9202629"/>
              <a:gd name="connsiteY1" fmla="*/ 1592317 h 3218135"/>
              <a:gd name="connsiteX2" fmla="*/ 9202629 w 9202629"/>
              <a:gd name="connsiteY2" fmla="*/ 0 h 3218135"/>
              <a:gd name="connsiteX3" fmla="*/ 9183414 w 9202629"/>
              <a:gd name="connsiteY3" fmla="*/ 3202370 h 3218135"/>
              <a:gd name="connsiteX4" fmla="*/ 0 w 9202629"/>
              <a:gd name="connsiteY4" fmla="*/ 3218135 h 3218135"/>
              <a:gd name="connsiteX0" fmla="*/ 0 w 14058408"/>
              <a:gd name="connsiteY0" fmla="*/ 3233901 h 3233901"/>
              <a:gd name="connsiteX1" fmla="*/ 11379256 w 14058408"/>
              <a:gd name="connsiteY1" fmla="*/ 1592317 h 3233901"/>
              <a:gd name="connsiteX2" fmla="*/ 14058408 w 14058408"/>
              <a:gd name="connsiteY2" fmla="*/ 0 h 3233901"/>
              <a:gd name="connsiteX3" fmla="*/ 14039193 w 14058408"/>
              <a:gd name="connsiteY3" fmla="*/ 3202370 h 3233901"/>
              <a:gd name="connsiteX4" fmla="*/ 0 w 14058408"/>
              <a:gd name="connsiteY4" fmla="*/ 3233901 h 3233901"/>
              <a:gd name="connsiteX0" fmla="*/ 0 w 14058408"/>
              <a:gd name="connsiteY0" fmla="*/ 3233901 h 3233901"/>
              <a:gd name="connsiteX1" fmla="*/ 10417560 w 14058408"/>
              <a:gd name="connsiteY1" fmla="*/ 1671144 h 3233901"/>
              <a:gd name="connsiteX2" fmla="*/ 14058408 w 14058408"/>
              <a:gd name="connsiteY2" fmla="*/ 0 h 3233901"/>
              <a:gd name="connsiteX3" fmla="*/ 14039193 w 14058408"/>
              <a:gd name="connsiteY3" fmla="*/ 3202370 h 3233901"/>
              <a:gd name="connsiteX4" fmla="*/ 0 w 14058408"/>
              <a:gd name="connsiteY4" fmla="*/ 3233901 h 32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58408" h="3233901">
                <a:moveTo>
                  <a:pt x="0" y="3233901"/>
                </a:moveTo>
                <a:lnTo>
                  <a:pt x="10417560" y="1671144"/>
                </a:lnTo>
                <a:lnTo>
                  <a:pt x="14058408" y="0"/>
                </a:lnTo>
                <a:lnTo>
                  <a:pt x="14039193" y="3202370"/>
                </a:lnTo>
                <a:lnTo>
                  <a:pt x="0" y="3233901"/>
                </a:lnTo>
                <a:close/>
              </a:path>
            </a:pathLst>
          </a:custGeom>
          <a:solidFill>
            <a:srgbClr val="37B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4283100" y="4839432"/>
            <a:ext cx="48609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</a:rPr>
              <a:t>Digital influence on Health care </a:t>
            </a:r>
          </a:p>
          <a:p>
            <a:pPr algn="r"/>
            <a:r>
              <a:rPr lang="en-US" sz="1600" b="1" dirty="0" smtClean="0">
                <a:solidFill>
                  <a:schemeClr val="bg1"/>
                </a:solidFill>
              </a:rPr>
              <a:t>… </a:t>
            </a:r>
            <a:r>
              <a:rPr lang="en-US" sz="2000" b="1" dirty="0" smtClean="0">
                <a:solidFill>
                  <a:schemeClr val="bg1"/>
                </a:solidFill>
              </a:rPr>
              <a:t>on the rise</a:t>
            </a:r>
            <a:endParaRPr lang="en-IN" sz="16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5446174"/>
            <a:ext cx="405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>
                <a:solidFill>
                  <a:schemeClr val="bg1"/>
                </a:solidFill>
              </a:rPr>
              <a:t>Kantar Media Sources &amp; Interactions Study, March </a:t>
            </a:r>
            <a:r>
              <a:rPr lang="en-IN" sz="900" dirty="0" smtClean="0">
                <a:solidFill>
                  <a:schemeClr val="bg1"/>
                </a:solidFill>
              </a:rPr>
              <a:t>2013</a:t>
            </a:r>
          </a:p>
          <a:p>
            <a:r>
              <a:rPr lang="en-IN" sz="900" dirty="0" smtClean="0">
                <a:solidFill>
                  <a:schemeClr val="bg1"/>
                </a:solidFill>
              </a:rPr>
              <a:t>2013 MARS Online Behaviour study </a:t>
            </a:r>
            <a:endParaRPr lang="en-IN" sz="9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7576" y="798481"/>
            <a:ext cx="8429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 smtClean="0"/>
              <a:t>Regardless </a:t>
            </a:r>
            <a:r>
              <a:rPr lang="en-IN" sz="1600" b="1" dirty="0"/>
              <a:t>of whether they buy a product over the internet or in-store, </a:t>
            </a:r>
            <a:r>
              <a:rPr lang="en-IN" sz="1600" b="1" dirty="0" smtClean="0"/>
              <a:t/>
            </a:r>
            <a:br>
              <a:rPr lang="en-IN" sz="1600" b="1" dirty="0" smtClean="0"/>
            </a:br>
            <a:r>
              <a:rPr lang="en-IN" sz="1600" b="1" u="sng" dirty="0" smtClean="0">
                <a:solidFill>
                  <a:srgbClr val="0070C0"/>
                </a:solidFill>
              </a:rPr>
              <a:t>consumers are </a:t>
            </a:r>
            <a:r>
              <a:rPr lang="en-IN" sz="1600" b="1" u="sng" dirty="0">
                <a:solidFill>
                  <a:srgbClr val="0070C0"/>
                </a:solidFill>
              </a:rPr>
              <a:t>influenced by online channels</a:t>
            </a:r>
            <a:endParaRPr lang="en-IN" sz="1600" b="1" u="sng" dirty="0"/>
          </a:p>
        </p:txBody>
      </p:sp>
    </p:spTree>
    <p:extLst>
      <p:ext uri="{BB962C8B-B14F-4D97-AF65-F5344CB8AC3E}">
        <p14:creationId xmlns:p14="http://schemas.microsoft.com/office/powerpoint/2010/main" val="206394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0944"/>
            <a:ext cx="9144000" cy="571500"/>
          </a:xfrm>
        </p:spPr>
        <p:txBody>
          <a:bodyPr/>
          <a:lstStyle/>
          <a:p>
            <a:r>
              <a:rPr lang="en-US" sz="2800" dirty="0" smtClean="0"/>
              <a:t>Voice of Customer – sharing experiences @SDM</a:t>
            </a:r>
            <a:endParaRPr lang="en-IN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3239750"/>
            <a:ext cx="838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1100" dirty="0"/>
              <a:t>Why are </a:t>
            </a:r>
            <a:r>
              <a:rPr lang="en-IN" sz="1100" b="1" dirty="0"/>
              <a:t>stores not able to electronically check inventory at other stores? </a:t>
            </a:r>
            <a:r>
              <a:rPr lang="en-IN" sz="1100" dirty="0"/>
              <a:t>Had to go to three different locations to get </a:t>
            </a:r>
            <a:r>
              <a:rPr lang="en-IN" sz="1100" dirty="0" err="1"/>
              <a:t>imitrex</a:t>
            </a:r>
            <a:r>
              <a:rPr lang="en-IN" sz="1100" dirty="0"/>
              <a:t> </a:t>
            </a:r>
            <a:r>
              <a:rPr lang="en-IN" sz="1100" dirty="0" smtClean="0"/>
              <a:t>today!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1100" b="1" dirty="0"/>
              <a:t>Let's not be advertising a </a:t>
            </a:r>
            <a:r>
              <a:rPr lang="en-IN" sz="1100" b="1" dirty="0" err="1"/>
              <a:t>bogo</a:t>
            </a:r>
            <a:r>
              <a:rPr lang="en-IN" sz="1100" b="1" dirty="0"/>
              <a:t> sale </a:t>
            </a:r>
            <a:r>
              <a:rPr lang="en-IN" sz="1100" dirty="0"/>
              <a:t>on "regular priced vitamins and supplements" and then find the ENTIRE SECTION on "sale"...Dirty</a:t>
            </a:r>
            <a:r>
              <a:rPr lang="en-IN" sz="1100" dirty="0" smtClean="0"/>
              <a:t>:(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1100" b="1" dirty="0"/>
              <a:t>Terrible customer service </a:t>
            </a:r>
            <a:r>
              <a:rPr lang="en-IN" sz="1100" dirty="0"/>
              <a:t>:( not </a:t>
            </a:r>
            <a:r>
              <a:rPr lang="en-IN" sz="1100" dirty="0" err="1"/>
              <a:t>honoring</a:t>
            </a:r>
            <a:r>
              <a:rPr lang="en-IN" sz="1100" dirty="0"/>
              <a:t> coupons:( very dissatisfied</a:t>
            </a:r>
            <a:r>
              <a:rPr lang="en-IN" sz="1100" dirty="0" smtClean="0"/>
              <a:t>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1100" dirty="0" smtClean="0"/>
              <a:t>Love </a:t>
            </a:r>
            <a:r>
              <a:rPr lang="en-IN" sz="1100" dirty="0"/>
              <a:t>Shoppers but </a:t>
            </a:r>
            <a:r>
              <a:rPr lang="en-IN" sz="1100" b="1" dirty="0"/>
              <a:t>your emails are annoying</a:t>
            </a:r>
            <a:r>
              <a:rPr lang="en-IN" sz="1100" dirty="0"/>
              <a:t>.. and how about a REAL giveaway once in a while</a:t>
            </a:r>
            <a:r>
              <a:rPr lang="en-IN" sz="1100" dirty="0" smtClean="0"/>
              <a:t>?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1100" dirty="0"/>
              <a:t>When are you going to get into the 21st century? </a:t>
            </a:r>
            <a:r>
              <a:rPr lang="en-IN" sz="1100" b="1" dirty="0"/>
              <a:t>You</a:t>
            </a:r>
            <a:r>
              <a:rPr lang="en-IN" sz="1100" dirty="0"/>
              <a:t> </a:t>
            </a:r>
            <a:r>
              <a:rPr lang="en-IN" sz="1100" b="1" dirty="0"/>
              <a:t>send out coupons by email and require that people PRINT them out to get the benefit</a:t>
            </a:r>
            <a:r>
              <a:rPr lang="en-IN" sz="1100" dirty="0"/>
              <a:t>. </a:t>
            </a:r>
            <a:r>
              <a:rPr lang="en-IN" sz="1100" b="1" dirty="0"/>
              <a:t>Seriously?</a:t>
            </a:r>
            <a:r>
              <a:rPr lang="en-IN" sz="1100" dirty="0"/>
              <a:t> </a:t>
            </a:r>
            <a:endParaRPr lang="en-IN" sz="1100" dirty="0" smtClean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1100" dirty="0"/>
              <a:t>Your </a:t>
            </a:r>
            <a:r>
              <a:rPr lang="en-IN" sz="1100" b="1" dirty="0"/>
              <a:t>service is pretty slow</a:t>
            </a:r>
            <a:r>
              <a:rPr lang="en-IN" sz="1100" dirty="0"/>
              <a:t>. I lodged a complain few days ago and still no resolution. It has been delayed without a reason</a:t>
            </a:r>
            <a:r>
              <a:rPr lang="en-IN" sz="1100" dirty="0" smtClean="0"/>
              <a:t>. Wasted </a:t>
            </a:r>
            <a:r>
              <a:rPr lang="en-IN" sz="1100" dirty="0"/>
              <a:t>my money and time shopping at your store.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85800" y="979319"/>
            <a:ext cx="6587066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1100" b="1" dirty="0"/>
              <a:t>Thank you shoppers for finally allowing coupons to be scanned by cell phone! </a:t>
            </a:r>
            <a:r>
              <a:rPr lang="en-IN" sz="1100" dirty="0"/>
              <a:t>Did it yesterday. Such an improvement, long overdue! Happy shopper here</a:t>
            </a:r>
            <a:endParaRPr lang="en-IN" sz="1100" dirty="0" smtClean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1100" dirty="0"/>
              <a:t>I love Shopper's Drug </a:t>
            </a:r>
            <a:r>
              <a:rPr lang="en-IN" sz="1100" dirty="0" smtClean="0"/>
              <a:t>Mart.</a:t>
            </a:r>
            <a:r>
              <a:rPr lang="en-IN" sz="1100" b="1" dirty="0" smtClean="0"/>
              <a:t> T</a:t>
            </a:r>
            <a:r>
              <a:rPr lang="en-IN" sz="1100" dirty="0" smtClean="0"/>
              <a:t>hey don’t </a:t>
            </a:r>
            <a:r>
              <a:rPr lang="en-IN" sz="1100" dirty="0"/>
              <a:t>just have my pills, </a:t>
            </a:r>
            <a:r>
              <a:rPr lang="en-IN" sz="1100" dirty="0" smtClean="0"/>
              <a:t>have </a:t>
            </a:r>
            <a:r>
              <a:rPr lang="en-IN" sz="1100" dirty="0"/>
              <a:t>lots of everyday products, </a:t>
            </a:r>
            <a:r>
              <a:rPr lang="en-IN" sz="1100" dirty="0" smtClean="0"/>
              <a:t>bunch </a:t>
            </a:r>
            <a:r>
              <a:rPr lang="en-IN" sz="1100" dirty="0"/>
              <a:t>of sales and promotions almost everyday, and I </a:t>
            </a:r>
            <a:r>
              <a:rPr lang="en-IN" sz="1100" b="1" dirty="0"/>
              <a:t>love racking up those optimum points!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1100" dirty="0"/>
              <a:t>Lovely and quality bargaining</a:t>
            </a:r>
            <a:endParaRPr lang="en-IN" sz="1100" dirty="0" smtClean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1100" dirty="0"/>
              <a:t>Love shopping at Shopper's Drug Mart as it's so close to me and the </a:t>
            </a:r>
            <a:r>
              <a:rPr lang="en-IN" sz="1100" b="1" dirty="0"/>
              <a:t>staff members are always so friendly and helpfu</a:t>
            </a:r>
            <a:r>
              <a:rPr lang="en-IN" sz="1100" dirty="0"/>
              <a:t>l.</a:t>
            </a:r>
            <a:r>
              <a:rPr lang="en-IN" sz="1100" b="1" dirty="0" smtClean="0"/>
              <a:t>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1100" dirty="0"/>
              <a:t>There is </a:t>
            </a:r>
            <a:r>
              <a:rPr lang="en-IN" sz="1100" b="1" dirty="0"/>
              <a:t>something for everyone there</a:t>
            </a:r>
            <a:r>
              <a:rPr lang="en-IN" sz="1100" dirty="0"/>
              <a:t>. The staff are always </a:t>
            </a:r>
            <a:r>
              <a:rPr lang="en-IN" sz="1100" dirty="0" smtClean="0"/>
              <a:t>courteous </a:t>
            </a:r>
            <a:r>
              <a:rPr lang="en-IN" sz="1100" dirty="0"/>
              <a:t>and always </a:t>
            </a:r>
            <a:r>
              <a:rPr lang="en-IN" sz="1100" dirty="0" smtClean="0"/>
              <a:t>willing </a:t>
            </a:r>
            <a:r>
              <a:rPr lang="en-IN" sz="1100" dirty="0"/>
              <a:t>to help you</a:t>
            </a:r>
            <a:r>
              <a:rPr lang="en-IN" sz="1100" dirty="0" smtClean="0"/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1100" dirty="0"/>
              <a:t>Makes me happy inside and out</a:t>
            </a:r>
            <a:r>
              <a:rPr lang="en-IN" sz="1100" dirty="0" smtClean="0"/>
              <a:t>!!!!!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1100" dirty="0"/>
              <a:t>I wasn't feeling well and it was </a:t>
            </a:r>
            <a:r>
              <a:rPr lang="en-IN" sz="1100" b="1" dirty="0"/>
              <a:t>nice that I could get my prescription slip picked up, filled and delivered quickly</a:t>
            </a:r>
            <a:r>
              <a:rPr lang="en-IN" sz="1100" dirty="0"/>
              <a:t>. Have a terrific day and keep up the great service.</a:t>
            </a:r>
          </a:p>
        </p:txBody>
      </p:sp>
      <p:sp>
        <p:nvSpPr>
          <p:cNvPr id="16" name="Oval 15"/>
          <p:cNvSpPr/>
          <p:nvPr/>
        </p:nvSpPr>
        <p:spPr>
          <a:xfrm>
            <a:off x="27296" y="1409937"/>
            <a:ext cx="720000" cy="68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Top +</a:t>
            </a:r>
            <a:r>
              <a:rPr lang="en-US" sz="1200" b="1" dirty="0" err="1" smtClean="0"/>
              <a:t>ve</a:t>
            </a:r>
            <a:endParaRPr lang="en-IN" sz="1200" b="1" dirty="0"/>
          </a:p>
        </p:txBody>
      </p:sp>
      <p:sp>
        <p:nvSpPr>
          <p:cNvPr id="21" name="Oval 20"/>
          <p:cNvSpPr/>
          <p:nvPr/>
        </p:nvSpPr>
        <p:spPr>
          <a:xfrm>
            <a:off x="27296" y="3560344"/>
            <a:ext cx="720000" cy="68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200" b="1" dirty="0" smtClean="0"/>
              <a:t>Top </a:t>
            </a:r>
          </a:p>
          <a:p>
            <a:pPr algn="just"/>
            <a:r>
              <a:rPr lang="en-US" sz="1200" b="1" dirty="0" smtClean="0"/>
              <a:t>-</a:t>
            </a:r>
            <a:r>
              <a:rPr lang="en-US" sz="1200" b="1" dirty="0" err="1" smtClean="0"/>
              <a:t>ve</a:t>
            </a:r>
            <a:endParaRPr lang="en-IN" sz="12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0" y="5067300"/>
            <a:ext cx="906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 smtClean="0">
                <a:solidFill>
                  <a:srgbClr val="0070C0"/>
                </a:solidFill>
              </a:rPr>
              <a:t>In-Store Customer Service, Coupons and Points : Make or Break relationships @Shoppers Drug Mart</a:t>
            </a:r>
            <a:endParaRPr lang="en-IN" sz="1600" b="1" u="sng" dirty="0">
              <a:solidFill>
                <a:srgbClr val="0070C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272866" y="1112859"/>
            <a:ext cx="1839182" cy="1126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630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BAD59579D4A04E9CAE2FABA77E1A30" ma:contentTypeVersion="0" ma:contentTypeDescription="Create a new document." ma:contentTypeScope="" ma:versionID="7b04842b1258bd39d48ae31eb9afe7b3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379B99A7-48A7-4D60-807A-2D4AAD3FF813}">
  <ds:schemaRefs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elements/1.1/"/>
    <ds:schemaRef ds:uri="http://purl.org/dc/terms/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8B1DD38-2CAE-4DA9-938F-F2E722573E7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72CEF1-0746-42EB-AD9B-E4C79F9E66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10454</TotalTime>
  <Words>1337</Words>
  <Application>Microsoft Office PowerPoint</Application>
  <PresentationFormat>On-screen Show (16:10)</PresentationFormat>
  <Paragraphs>324</Paragraphs>
  <Slides>16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Microsoft YaHei</vt:lpstr>
      <vt:lpstr>Arial</vt:lpstr>
      <vt:lpstr>Arial Narrow</vt:lpstr>
      <vt:lpstr>Arial Rounded MT Bold</vt:lpstr>
      <vt:lpstr>Calibri</vt:lpstr>
      <vt:lpstr>Kristen ITC</vt:lpstr>
      <vt:lpstr>Myriad Pro</vt:lpstr>
      <vt:lpstr>Times New Roman</vt:lpstr>
      <vt:lpstr>Tw Cen MT</vt:lpstr>
      <vt:lpstr>Verdana</vt:lpstr>
      <vt:lpstr>1_Office Theme</vt:lpstr>
      <vt:lpstr>PowerPoint Presentation</vt:lpstr>
      <vt:lpstr>AGENDA</vt:lpstr>
      <vt:lpstr>What is Driving the change?</vt:lpstr>
      <vt:lpstr>Digital Re-Imagination –New Growth Frontier</vt:lpstr>
      <vt:lpstr>Digital Capabilities - A Snapshot</vt:lpstr>
      <vt:lpstr>PowerPoint Presentation</vt:lpstr>
      <vt:lpstr>Digital Offering portfolio - Retail</vt:lpstr>
      <vt:lpstr>Digital Impact in Pharmacy: On the Rise</vt:lpstr>
      <vt:lpstr>Voice of Customer – sharing experiences @SDM</vt:lpstr>
      <vt:lpstr>SDM’s Everyday App vs. competition</vt:lpstr>
      <vt:lpstr>Customer journey – Re-Imagined for SDM</vt:lpstr>
      <vt:lpstr>Digitally Re-imagine the Customer interactions: To Be</vt:lpstr>
      <vt:lpstr>Digitally Re-imagine the Pharmacist’s interactions: To Be</vt:lpstr>
      <vt:lpstr>PowerPoint Presentation</vt:lpstr>
      <vt:lpstr>TCS PeriVista Shopper –  Connecting the Retail customer across touchpoints</vt:lpstr>
      <vt:lpstr>PowerPoint Presentation</vt:lpstr>
    </vt:vector>
  </TitlesOfParts>
  <Company>TCS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Keyur Dave</dc:creator>
  <cp:lastModifiedBy>Meril  Sakaria</cp:lastModifiedBy>
  <cp:revision>465</cp:revision>
  <dcterms:created xsi:type="dcterms:W3CDTF">2014-04-28T11:52:58Z</dcterms:created>
  <dcterms:modified xsi:type="dcterms:W3CDTF">2015-11-02T04:39:34Z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0x01010041BAD59579D4A04E9CAE2FABA77E1A30</vt:lpwstr>
  </property>
</Properties>
</file>